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801" r:id="rId2"/>
    <p:sldId id="799" r:id="rId3"/>
    <p:sldId id="802" r:id="rId4"/>
    <p:sldId id="800" r:id="rId5"/>
    <p:sldId id="803" r:id="rId6"/>
    <p:sldId id="804" r:id="rId7"/>
    <p:sldId id="807" r:id="rId8"/>
    <p:sldId id="806" r:id="rId9"/>
    <p:sldId id="710" r:id="rId10"/>
    <p:sldId id="766" r:id="rId11"/>
    <p:sldId id="711" r:id="rId12"/>
    <p:sldId id="713" r:id="rId13"/>
    <p:sldId id="716" r:id="rId14"/>
    <p:sldId id="791" r:id="rId15"/>
    <p:sldId id="721" r:id="rId16"/>
    <p:sldId id="762" r:id="rId17"/>
    <p:sldId id="763" r:id="rId18"/>
    <p:sldId id="764" r:id="rId19"/>
    <p:sldId id="723" r:id="rId20"/>
    <p:sldId id="724" r:id="rId21"/>
    <p:sldId id="725" r:id="rId22"/>
    <p:sldId id="727" r:id="rId23"/>
    <p:sldId id="728" r:id="rId24"/>
    <p:sldId id="729" r:id="rId25"/>
    <p:sldId id="730" r:id="rId26"/>
    <p:sldId id="731" r:id="rId27"/>
    <p:sldId id="732" r:id="rId28"/>
    <p:sldId id="769" r:id="rId29"/>
    <p:sldId id="755" r:id="rId30"/>
    <p:sldId id="650" r:id="rId31"/>
    <p:sldId id="798" r:id="rId32"/>
    <p:sldId id="756" r:id="rId33"/>
    <p:sldId id="704" r:id="rId34"/>
    <p:sldId id="758" r:id="rId35"/>
    <p:sldId id="746" r:id="rId36"/>
    <p:sldId id="795" r:id="rId37"/>
    <p:sldId id="619" r:id="rId38"/>
    <p:sldId id="780" r:id="rId39"/>
    <p:sldId id="781" r:id="rId40"/>
    <p:sldId id="809" r:id="rId41"/>
    <p:sldId id="808" r:id="rId42"/>
    <p:sldId id="765" r:id="rId43"/>
    <p:sldId id="796" r:id="rId44"/>
    <p:sldId id="794" r:id="rId45"/>
    <p:sldId id="797" r:id="rId46"/>
  </p:sldIdLst>
  <p:sldSz cx="9144000" cy="6858000" type="screen4x3"/>
  <p:notesSz cx="6773863" cy="9659938"/>
  <p:custDataLst>
    <p:tags r:id="rId49"/>
  </p:custDataLst>
  <p:defaultTextStyle>
    <a:defPPr>
      <a:defRPr lang="ja-JP"/>
    </a:defPPr>
    <a:lvl1pPr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yoshiMakoto"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CC00"/>
    <a:srgbClr val="333333"/>
    <a:srgbClr val="0066FF"/>
    <a:srgbClr val="FF3300"/>
    <a:srgbClr val="FF0000"/>
    <a:srgbClr val="FF99FF"/>
    <a:srgbClr val="FF6699"/>
    <a:srgbClr val="B2B2B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495" autoAdjust="0"/>
    <p:restoredTop sz="95463" autoAdjust="0"/>
  </p:normalViewPr>
  <p:slideViewPr>
    <p:cSldViewPr>
      <p:cViewPr>
        <p:scale>
          <a:sx n="84" d="100"/>
          <a:sy n="84" d="100"/>
        </p:scale>
        <p:origin x="-72" y="132"/>
      </p:cViewPr>
      <p:guideLst>
        <p:guide orient="horz" pos="19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7" d="100"/>
        <a:sy n="67" d="100"/>
      </p:scale>
      <p:origin x="0" y="6396"/>
    </p:cViewPr>
  </p:sorterViewPr>
  <p:notesViewPr>
    <p:cSldViewPr>
      <p:cViewPr varScale="1">
        <p:scale>
          <a:sx n="64" d="100"/>
          <a:sy n="64" d="100"/>
        </p:scale>
        <p:origin x="-2338" y="-67"/>
      </p:cViewPr>
      <p:guideLst>
        <p:guide orient="horz" pos="3042"/>
        <p:guide pos="2133"/>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1.xml"/><Relationship Id="rId1" Type="http://schemas.openxmlformats.org/officeDocument/2006/relationships/slide" Target="slides/slide9.xml"/><Relationship Id="rId4"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35288" cy="48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145411" name="Rectangle 3"/>
          <p:cNvSpPr>
            <a:spLocks noGrp="1" noChangeArrowheads="1"/>
          </p:cNvSpPr>
          <p:nvPr>
            <p:ph type="dt" sz="quarter" idx="1"/>
          </p:nvPr>
        </p:nvSpPr>
        <p:spPr bwMode="auto">
          <a:xfrm>
            <a:off x="3838575" y="0"/>
            <a:ext cx="2935288" cy="48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50" charset="-128"/>
              </a:defRPr>
            </a:lvl1pPr>
          </a:lstStyle>
          <a:p>
            <a:pPr>
              <a:defRPr/>
            </a:pPr>
            <a:endParaRPr lang="en-US" altLang="ja-JP" dirty="0"/>
          </a:p>
        </p:txBody>
      </p:sp>
      <p:sp>
        <p:nvSpPr>
          <p:cNvPr id="145412" name="Rectangle 4"/>
          <p:cNvSpPr>
            <a:spLocks noGrp="1" noChangeArrowheads="1"/>
          </p:cNvSpPr>
          <p:nvPr>
            <p:ph type="ftr" sz="quarter" idx="2"/>
          </p:nvPr>
        </p:nvSpPr>
        <p:spPr bwMode="auto">
          <a:xfrm>
            <a:off x="0" y="9177338"/>
            <a:ext cx="2935288" cy="482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145413" name="Rectangle 5"/>
          <p:cNvSpPr>
            <a:spLocks noGrp="1" noChangeArrowheads="1"/>
          </p:cNvSpPr>
          <p:nvPr>
            <p:ph type="sldNum" sz="quarter" idx="3"/>
          </p:nvPr>
        </p:nvSpPr>
        <p:spPr bwMode="auto">
          <a:xfrm>
            <a:off x="3838575" y="9177338"/>
            <a:ext cx="2935288" cy="482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50" charset="-128"/>
              </a:defRPr>
            </a:lvl1pPr>
          </a:lstStyle>
          <a:p>
            <a:pPr>
              <a:defRPr/>
            </a:pPr>
            <a:fld id="{AF0FCA17-9973-4086-8DDE-FB8F819B7989}"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164867"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50" charset="-128"/>
              </a:defRPr>
            </a:lvl1pPr>
          </a:lstStyle>
          <a:p>
            <a:pPr>
              <a:defRPr/>
            </a:pPr>
            <a:endParaRPr lang="en-US" altLang="ja-JP" dirty="0"/>
          </a:p>
        </p:txBody>
      </p:sp>
      <p:sp>
        <p:nvSpPr>
          <p:cNvPr id="37892" name="Rectangle 4"/>
          <p:cNvSpPr>
            <a:spLocks noGrp="1" noRot="1" noChangeAspect="1" noChangeArrowheads="1" noTextEdit="1"/>
          </p:cNvSpPr>
          <p:nvPr>
            <p:ph type="sldImg" idx="2"/>
          </p:nvPr>
        </p:nvSpPr>
        <p:spPr bwMode="auto">
          <a:xfrm>
            <a:off x="1003300" y="762000"/>
            <a:ext cx="4775200" cy="3581400"/>
          </a:xfrm>
          <a:prstGeom prst="rect">
            <a:avLst/>
          </a:prstGeom>
          <a:noFill/>
          <a:ln w="9525">
            <a:solidFill>
              <a:srgbClr val="000000"/>
            </a:solidFill>
            <a:miter lim="800000"/>
            <a:headEnd/>
            <a:tailEnd/>
          </a:ln>
        </p:spPr>
      </p:sp>
      <p:sp>
        <p:nvSpPr>
          <p:cNvPr id="164869" name="Rectangle 5"/>
          <p:cNvSpPr>
            <a:spLocks noGrp="1" noChangeArrowheads="1"/>
          </p:cNvSpPr>
          <p:nvPr>
            <p:ph type="body" sz="quarter" idx="3"/>
          </p:nvPr>
        </p:nvSpPr>
        <p:spPr bwMode="auto">
          <a:xfrm>
            <a:off x="914400" y="45720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64870" name="Rectangle 6"/>
          <p:cNvSpPr>
            <a:spLocks noGrp="1" noChangeArrowheads="1"/>
          </p:cNvSpPr>
          <p:nvPr>
            <p:ph type="ftr" sz="quarter" idx="4"/>
          </p:nvPr>
        </p:nvSpPr>
        <p:spPr bwMode="auto">
          <a:xfrm>
            <a:off x="0" y="91440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164871" name="Rectangle 7"/>
          <p:cNvSpPr>
            <a:spLocks noGrp="1" noChangeArrowheads="1"/>
          </p:cNvSpPr>
          <p:nvPr>
            <p:ph type="sldNum" sz="quarter" idx="5"/>
          </p:nvPr>
        </p:nvSpPr>
        <p:spPr bwMode="auto">
          <a:xfrm>
            <a:off x="3810000" y="91440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50" charset="-128"/>
              </a:defRPr>
            </a:lvl1pPr>
          </a:lstStyle>
          <a:p>
            <a:pPr>
              <a:defRPr/>
            </a:pPr>
            <a:fld id="{CB1CCAB1-6C1F-4748-A696-2443F9469D4D}"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9</a:t>
            </a:fld>
            <a:endParaRPr lang="en-US"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22</a:t>
            </a:fld>
            <a:endParaRPr lang="en-US"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23</a:t>
            </a:fld>
            <a:endParaRPr lang="en-US"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24</a:t>
            </a:fld>
            <a:endParaRPr lang="en-US"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25</a:t>
            </a:fld>
            <a:endParaRPr lang="en-US" altLang="ja-JP"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26</a:t>
            </a:fld>
            <a:endParaRPr lang="en-US" altLang="ja-JP"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27</a:t>
            </a:fld>
            <a:endParaRPr lang="en-US"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29</a:t>
            </a:fld>
            <a:endParaRPr lang="en-US" altLang="ja-JP"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B1CCAB1-6C1F-4748-A696-2443F9469D4D}" type="slidenum">
              <a:rPr lang="en-US" altLang="ja-JP" smtClean="0"/>
              <a:pPr>
                <a:defRPr/>
              </a:pPr>
              <a:t>30</a:t>
            </a:fld>
            <a:endParaRPr lang="en-US"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31</a:t>
            </a:fld>
            <a:endParaRPr lang="en-US"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32</a:t>
            </a:fld>
            <a:endParaRPr lang="en-US"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B1CCAB1-6C1F-4748-A696-2443F9469D4D}" type="slidenum">
              <a:rPr lang="en-US" altLang="ja-JP" smtClean="0"/>
              <a:pPr>
                <a:defRPr/>
              </a:pPr>
              <a:t>10</a:t>
            </a:fld>
            <a:endParaRPr lang="en-US"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B1CCAB1-6C1F-4748-A696-2443F9469D4D}" type="slidenum">
              <a:rPr lang="en-US" altLang="ja-JP" smtClean="0"/>
              <a:pPr>
                <a:defRPr/>
              </a:pPr>
              <a:t>33</a:t>
            </a:fld>
            <a:endParaRPr lang="en-US"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B1CCAB1-6C1F-4748-A696-2443F9469D4D}" type="slidenum">
              <a:rPr lang="en-US" altLang="ja-JP" smtClean="0"/>
              <a:pPr>
                <a:defRPr/>
              </a:pPr>
              <a:t>34</a:t>
            </a:fld>
            <a:endParaRPr lang="en-US" altLang="ja-JP"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B1CCAB1-6C1F-4748-A696-2443F9469D4D}" type="slidenum">
              <a:rPr lang="en-US" altLang="ja-JP" smtClean="0"/>
              <a:pPr>
                <a:defRPr/>
              </a:pPr>
              <a:t>35</a:t>
            </a:fld>
            <a:endParaRPr lang="en-US" altLang="ja-JP"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ln/>
        </p:spPr>
      </p:sp>
      <p:sp>
        <p:nvSpPr>
          <p:cNvPr id="28675"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28676" name="スライド番号プレースホルダ 3"/>
          <p:cNvSpPr>
            <a:spLocks noGrp="1"/>
          </p:cNvSpPr>
          <p:nvPr>
            <p:ph type="sldNum" sz="quarter" idx="5"/>
          </p:nvPr>
        </p:nvSpPr>
        <p:spPr>
          <a:noFill/>
        </p:spPr>
        <p:txBody>
          <a:bodyPr/>
          <a:lstStyle/>
          <a:p>
            <a:fld id="{3EDCB3C8-5B32-407E-B0F1-6904A303B12E}" type="slidenum">
              <a:rPr lang="en-US" altLang="ja-JP" smtClean="0">
                <a:ea typeface="ＭＳ Ｐゴシック" charset="-128"/>
              </a:rPr>
              <a:pPr/>
              <a:t>36</a:t>
            </a:fld>
            <a:endParaRPr lang="en-US" altLang="ja-JP" dirty="0" smtClean="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B1CCAB1-6C1F-4748-A696-2443F9469D4D}" type="slidenum">
              <a:rPr lang="en-US" altLang="ja-JP" smtClean="0"/>
              <a:pPr>
                <a:defRPr/>
              </a:pPr>
              <a:t>37</a:t>
            </a:fld>
            <a:endParaRPr lang="en-US" altLang="ja-JP"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ln/>
        </p:spPr>
      </p:sp>
      <p:sp>
        <p:nvSpPr>
          <p:cNvPr id="29699"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29700" name="スライド番号プレースホルダ 3"/>
          <p:cNvSpPr>
            <a:spLocks noGrp="1"/>
          </p:cNvSpPr>
          <p:nvPr>
            <p:ph type="sldNum" sz="quarter" idx="5"/>
          </p:nvPr>
        </p:nvSpPr>
        <p:spPr>
          <a:noFill/>
        </p:spPr>
        <p:txBody>
          <a:bodyPr/>
          <a:lstStyle/>
          <a:p>
            <a:fld id="{55A18C2B-C975-4785-8916-2112CEF1E491}" type="slidenum">
              <a:rPr lang="en-US" altLang="ja-JP" smtClean="0">
                <a:ea typeface="ＭＳ Ｐゴシック" charset="-128"/>
              </a:rPr>
              <a:pPr/>
              <a:t>38</a:t>
            </a:fld>
            <a:endParaRPr lang="en-US" altLang="ja-JP" dirty="0" smtClean="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ln/>
        </p:spPr>
      </p:sp>
      <p:sp>
        <p:nvSpPr>
          <p:cNvPr id="28675"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28676" name="スライド番号プレースホルダ 3"/>
          <p:cNvSpPr>
            <a:spLocks noGrp="1"/>
          </p:cNvSpPr>
          <p:nvPr>
            <p:ph type="sldNum" sz="quarter" idx="5"/>
          </p:nvPr>
        </p:nvSpPr>
        <p:spPr>
          <a:noFill/>
        </p:spPr>
        <p:txBody>
          <a:bodyPr/>
          <a:lstStyle/>
          <a:p>
            <a:fld id="{3EDCB3C8-5B32-407E-B0F1-6904A303B12E}" type="slidenum">
              <a:rPr lang="en-US" altLang="ja-JP" smtClean="0">
                <a:ea typeface="ＭＳ Ｐゴシック" charset="-128"/>
              </a:rPr>
              <a:pPr/>
              <a:t>44</a:t>
            </a:fld>
            <a:endParaRPr lang="en-US" altLang="ja-JP" dirty="0"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11</a:t>
            </a:fld>
            <a:endParaRPr lang="en-US"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12</a:t>
            </a:fld>
            <a:endParaRPr lang="en-US"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13</a:t>
            </a:fld>
            <a:endParaRPr lang="en-US"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15</a:t>
            </a:fld>
            <a:endParaRPr lang="en-US" altLang="ja-JP"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19</a:t>
            </a:fld>
            <a:endParaRPr lang="en-US"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20</a:t>
            </a:fld>
            <a:endParaRPr lang="en-US"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FAAE7D7A-12D8-48C6-A592-BF5169E1C845}" type="slidenum">
              <a:rPr lang="en-US" altLang="ja-JP" smtClean="0"/>
              <a:pPr>
                <a:defRPr/>
              </a:pPr>
              <a:t>21</a:t>
            </a:fld>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CF88630-FC4B-4BB7-9F75-DD3B1BCFD026}" type="slidenum">
              <a:rPr lang="en-US" altLang="ja-JP"/>
              <a:pPr>
                <a:defRPr/>
              </a:pPr>
              <a:t>&lt;#&gt;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F025FC01-E2EF-40DE-B1DD-6849D2B93CCB}" type="slidenum">
              <a:rPr lang="en-US" altLang="ja-JP"/>
              <a:pPr>
                <a:defRPr/>
              </a:pPr>
              <a:t>&lt;#&gt;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AA6FF2A-EE24-4A31-B8B2-C3B737CD92E7}" type="slidenum">
              <a:rPr lang="en-US" altLang="ja-JP"/>
              <a:pPr>
                <a:defRPr/>
              </a:pPr>
              <a:t>&lt;#&gt;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5265A51-66EE-4CC7-AA05-4A7211DAA8C1}" type="slidenum">
              <a:rPr lang="en-US" altLang="ja-JP"/>
              <a:pPr>
                <a:defRPr/>
              </a:pPr>
              <a:t>&lt;#&gt;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D60FC43D-1CD7-4BD4-805D-1AA8AB03B19F}" type="slidenum">
              <a:rPr lang="en-US" altLang="ja-JP"/>
              <a:pPr>
                <a:defRPr/>
              </a:pPr>
              <a:t>&lt;#&gt;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B0D583F2-6FBC-4A0E-8AA5-D7349C3B56CE}" type="slidenum">
              <a:rPr lang="en-US" altLang="ja-JP"/>
              <a:pPr>
                <a:defRPr/>
              </a:pPr>
              <a:t>&lt;#&gt;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81892263-8DD5-448B-84C7-4ACD59D037EE}" type="slidenum">
              <a:rPr lang="en-US" altLang="ja-JP"/>
              <a:pPr>
                <a:defRPr/>
              </a:pPr>
              <a:t>&lt;#&gt;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8DF986B0-43A0-4B8A-8D39-C9DF542B1577}" type="slidenum">
              <a:rPr lang="en-US" altLang="ja-JP"/>
              <a:pPr>
                <a:defRPr/>
              </a:pPr>
              <a:t>&lt;#&gt;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981E8C45-B66B-4FF4-8402-DA6CB4235B74}" type="slidenum">
              <a:rPr lang="en-US" altLang="ja-JP"/>
              <a:pPr>
                <a:defRPr/>
              </a:pPr>
              <a:t>&lt;#&gt;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DB8E056D-BC92-42AC-9664-54739E1669A2}" type="slidenum">
              <a:rPr lang="en-US" altLang="ja-JP"/>
              <a:pPr>
                <a:defRPr/>
              </a:pPr>
              <a:t>&lt;#&gt;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C46E3D52-1036-491D-A0F7-0872A38904AE}" type="slidenum">
              <a:rPr lang="en-US" altLang="ja-JP"/>
              <a:pPr>
                <a:defRPr/>
              </a:pPr>
              <a:t>&lt;#&gt;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A94FA713-9C65-403B-91B0-5E5B4A5B0ED8}"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astro.cas.cz/bh2010/files/images/poster/bh2010-poster.jp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jpe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astro.cas.cz/bh2010/progra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hyperlink" Target="http://200.106.88.228/" TargetMode="External"/><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6.gif"/><Relationship Id="rId4" Type="http://schemas.openxmlformats.org/officeDocument/2006/relationships/image" Target="../media/image55.gif"/></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hyperlink" Target="http://images.google.com/imgres?imgurl=http://arekorenavi.info/wp/archives/img/albert-einstein-1951.jpg&amp;imgrefurl=http://arekorenavi.info/archives/tag/%E3%82%A2%E3%82%A4%E3%83%B3%E3%82%B7%E3%83%A5%E3%82%BF%E3%82%A4%E3%83%B3&amp;usg=__e4VQj2fM2sHhe2_QBMCTnUHtUuM=&amp;h=400&amp;w=316&amp;sz=32&amp;hl=ja&amp;start=1&amp;um=1&amp;itbs=1&amp;tbnid=PfuI76tlrlSxJM:&amp;tbnh=124&amp;tbnw=98&amp;prev=/images?q=Einstein&amp;ndsp=18&amp;hl=ja&amp;lr=lang_ja&amp;rls=com.microsoft:en-US&amp;sa=X&amp;um=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hyperlink" Target="http://images.google.com/imgres?imgurl=http://www.oan.es/alma2006/pictures/images/logoNAOJ.png&amp;imgrefurl=http://www.oan.es/alma2006/pictures/pictures.shtml&amp;usg=___fSrtdvU5dbTV3fuiNn7KdJMMmQ=&amp;h=459&amp;w=1141&amp;sz=38&amp;hl=ja&amp;start=2&amp;um=1&amp;itbs=1&amp;tbnid=JCZ2juxyLHiToM:&amp;tbnh=60&amp;tbnw=150&amp;prev=/images?q=NAOJ&amp;hl=ja&amp;rls=com.microsoft:en-US&amp;sa=N&amp;um=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astro.cas.cz/bh2010/files/images/poster/bh2010-poster.jpg?w=450">
            <a:hlinkClick r:id="rId2" tooltip="Click for full size view"/>
          </p:cNvPr>
          <p:cNvPicPr>
            <a:picLocks noChangeAspect="1" noChangeArrowheads="1"/>
          </p:cNvPicPr>
          <p:nvPr/>
        </p:nvPicPr>
        <p:blipFill>
          <a:blip r:embed="rId3" cstate="print"/>
          <a:srcRect/>
          <a:stretch>
            <a:fillRect/>
          </a:stretch>
        </p:blipFill>
        <p:spPr bwMode="auto">
          <a:xfrm>
            <a:off x="1643041" y="214290"/>
            <a:ext cx="4708141" cy="664371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14422"/>
            <a:ext cx="9144000" cy="4524315"/>
          </a:xfrm>
          <a:prstGeom prst="rect">
            <a:avLst/>
          </a:prstGeom>
        </p:spPr>
        <p:txBody>
          <a:bodyPr wrap="square">
            <a:spAutoFit/>
          </a:bodyPr>
          <a:lstStyle/>
          <a:p>
            <a:pPr algn="ctr" eaLnBrk="0" hangingPunct="0"/>
            <a:r>
              <a:rPr lang="ja-JP" altLang="en-US" sz="3600" b="1" dirty="0" smtClean="0">
                <a:solidFill>
                  <a:srgbClr val="FFC000"/>
                </a:solidFill>
                <a:latin typeface="Century" pitchFamily="18" charset="0"/>
              </a:rPr>
              <a:t>　</a:t>
            </a:r>
            <a:r>
              <a:rPr lang="en-US" altLang="ja-JP" sz="3600" b="1" dirty="0" smtClean="0">
                <a:solidFill>
                  <a:srgbClr val="FFC000"/>
                </a:solidFill>
                <a:latin typeface="Century" pitchFamily="18" charset="0"/>
              </a:rPr>
              <a:t>If we construct a sub-millimeter wave VLBI array around Andes,</a:t>
            </a:r>
            <a:r>
              <a:rPr lang="ja-JP" altLang="en-US" sz="3600" b="1" dirty="0" smtClean="0">
                <a:solidFill>
                  <a:srgbClr val="FFC000"/>
                </a:solidFill>
                <a:latin typeface="Century" pitchFamily="18" charset="0"/>
              </a:rPr>
              <a:t>　</a:t>
            </a:r>
            <a:r>
              <a:rPr lang="en-US" altLang="ja-JP" sz="3600" b="1" dirty="0" smtClean="0">
                <a:solidFill>
                  <a:srgbClr val="FFC000"/>
                </a:solidFill>
                <a:latin typeface="Century" pitchFamily="18" charset="0"/>
              </a:rPr>
              <a:t>we can observe the  black  hole of SgrA*. </a:t>
            </a:r>
          </a:p>
          <a:p>
            <a:pPr algn="ctr" eaLnBrk="0" hangingPunct="0"/>
            <a:r>
              <a:rPr lang="en-US" altLang="ja-JP" sz="3600" b="1" dirty="0" smtClean="0">
                <a:solidFill>
                  <a:srgbClr val="FFC000"/>
                </a:solidFill>
                <a:latin typeface="Century" pitchFamily="18" charset="0"/>
              </a:rPr>
              <a:t>We are planning  a three –stations array</a:t>
            </a:r>
            <a:r>
              <a:rPr lang="ja-JP" altLang="en-US" sz="3600" b="1" dirty="0" smtClean="0">
                <a:solidFill>
                  <a:srgbClr val="FFC000"/>
                </a:solidFill>
                <a:latin typeface="Century" pitchFamily="18" charset="0"/>
              </a:rPr>
              <a:t>　</a:t>
            </a:r>
            <a:r>
              <a:rPr lang="en-US" altLang="ja-JP" sz="3600" b="1" dirty="0" smtClean="0">
                <a:solidFill>
                  <a:srgbClr val="FFC000"/>
                </a:solidFill>
                <a:latin typeface="Century" pitchFamily="18" charset="0"/>
              </a:rPr>
              <a:t>around Peruvian Andes, dedicated to the  detection of  the event horizon of  SgrA*, around</a:t>
            </a:r>
            <a:r>
              <a:rPr lang="ja-JP" altLang="en-US" sz="3600" b="1" dirty="0" smtClean="0">
                <a:solidFill>
                  <a:srgbClr val="FFC000"/>
                </a:solidFill>
                <a:latin typeface="Century" pitchFamily="18" charset="0"/>
              </a:rPr>
              <a:t>　</a:t>
            </a:r>
            <a:r>
              <a:rPr lang="en-US" altLang="ja-JP" sz="3600" b="1" dirty="0" smtClean="0">
                <a:solidFill>
                  <a:srgbClr val="FFC000"/>
                </a:solidFill>
                <a:latin typeface="Century" pitchFamily="18" charset="0"/>
              </a:rPr>
              <a:t>US$</a:t>
            </a:r>
            <a:r>
              <a:rPr lang="ja-JP" altLang="en-US" sz="3600" b="1" dirty="0" smtClean="0">
                <a:solidFill>
                  <a:srgbClr val="FFC000"/>
                </a:solidFill>
                <a:latin typeface="Century" pitchFamily="18" charset="0"/>
              </a:rPr>
              <a:t>　</a:t>
            </a:r>
            <a:r>
              <a:rPr lang="en-US" altLang="ja-JP" sz="3600" b="1" dirty="0" smtClean="0">
                <a:solidFill>
                  <a:srgbClr val="FFC000"/>
                </a:solidFill>
                <a:latin typeface="Century" pitchFamily="18" charset="0"/>
              </a:rPr>
              <a:t>ten-million-level.</a:t>
            </a:r>
          </a:p>
          <a:p>
            <a:pPr algn="ctr"/>
            <a:endParaRPr lang="en-US" altLang="ja-JP" sz="3600" dirty="0" smtClean="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ctrTitle"/>
          </p:nvPr>
        </p:nvSpPr>
        <p:spPr>
          <a:xfrm>
            <a:off x="71470" y="3071810"/>
            <a:ext cx="9144000" cy="1143000"/>
          </a:xfrm>
          <a:noFill/>
          <a:ln/>
        </p:spPr>
        <p:txBody>
          <a:bodyPr/>
          <a:lstStyle/>
          <a:p>
            <a:r>
              <a:rPr lang="en-US" altLang="ja-JP" sz="4800" dirty="0" smtClean="0">
                <a:solidFill>
                  <a:srgbClr val="FFC000"/>
                </a:solidFill>
              </a:rPr>
              <a:t>The </a:t>
            </a:r>
            <a:r>
              <a:rPr lang="en-US" altLang="ja-JP" sz="4800" dirty="0">
                <a:solidFill>
                  <a:srgbClr val="FFC000"/>
                </a:solidFill>
              </a:rPr>
              <a:t>existence of the black hole in the universe </a:t>
            </a:r>
            <a:r>
              <a:rPr lang="en-US" altLang="ja-JP" sz="4800" dirty="0" smtClean="0">
                <a:solidFill>
                  <a:srgbClr val="FFC000"/>
                </a:solidFill>
              </a:rPr>
              <a:t>was </a:t>
            </a:r>
            <a:r>
              <a:rPr lang="en-US" altLang="ja-JP" sz="4800" dirty="0">
                <a:solidFill>
                  <a:srgbClr val="FFC000"/>
                </a:solidFill>
              </a:rPr>
              <a:t>confirmed </a:t>
            </a:r>
            <a:r>
              <a:rPr lang="en-US" altLang="ja-JP" sz="4800" dirty="0" smtClean="0">
                <a:solidFill>
                  <a:srgbClr val="FFC000"/>
                </a:solidFill>
              </a:rPr>
              <a:t/>
            </a:r>
            <a:br>
              <a:rPr lang="en-US" altLang="ja-JP" sz="4800" dirty="0" smtClean="0">
                <a:solidFill>
                  <a:srgbClr val="FFC000"/>
                </a:solidFill>
              </a:rPr>
            </a:br>
            <a:r>
              <a:rPr lang="en-US" altLang="ja-JP" sz="4800" dirty="0" smtClean="0">
                <a:solidFill>
                  <a:srgbClr val="FFC000"/>
                </a:solidFill>
              </a:rPr>
              <a:t>in </a:t>
            </a:r>
            <a:r>
              <a:rPr lang="en-US" altLang="ja-JP" sz="4800" dirty="0">
                <a:solidFill>
                  <a:srgbClr val="FFC000"/>
                </a:solidFill>
              </a:rPr>
              <a:t>the last </a:t>
            </a:r>
            <a:r>
              <a:rPr lang="en-US" altLang="ja-JP" sz="4800" dirty="0" smtClean="0">
                <a:solidFill>
                  <a:srgbClr val="FFC000"/>
                </a:solidFill>
              </a:rPr>
              <a:t>century.</a:t>
            </a:r>
            <a:r>
              <a:rPr lang="en-US" altLang="ja-JP" sz="6600" dirty="0" smtClean="0">
                <a:solidFill>
                  <a:srgbClr val="FFC000"/>
                </a:solidFill>
              </a:rPr>
              <a:t/>
            </a:r>
            <a:br>
              <a:rPr lang="en-US" altLang="ja-JP" sz="6600" dirty="0" smtClean="0">
                <a:solidFill>
                  <a:srgbClr val="FFC000"/>
                </a:solidFill>
              </a:rPr>
            </a:br>
            <a:r>
              <a:rPr lang="en-US" altLang="ja-JP" sz="4800" dirty="0" smtClean="0">
                <a:solidFill>
                  <a:srgbClr val="FFC000"/>
                </a:solidFill>
              </a:rPr>
              <a:t> The best three convincing </a:t>
            </a:r>
            <a:br>
              <a:rPr lang="en-US" altLang="ja-JP" sz="4800" dirty="0" smtClean="0">
                <a:solidFill>
                  <a:srgbClr val="FFC000"/>
                </a:solidFill>
              </a:rPr>
            </a:br>
            <a:r>
              <a:rPr lang="en-US" altLang="ja-JP" sz="4800" dirty="0" smtClean="0">
                <a:solidFill>
                  <a:srgbClr val="FFC000"/>
                </a:solidFill>
              </a:rPr>
              <a:t>black hole are:</a:t>
            </a:r>
            <a:r>
              <a:rPr lang="ja-JP" altLang="en-US" sz="4800" dirty="0" smtClean="0">
                <a:solidFill>
                  <a:srgbClr val="FFC000"/>
                </a:solidFill>
              </a:rPr>
              <a:t>　</a:t>
            </a:r>
            <a:r>
              <a:rPr lang="en-US" altLang="ja-JP" sz="4800" dirty="0" smtClean="0">
                <a:solidFill>
                  <a:srgbClr val="FFC000"/>
                </a:solidFill>
              </a:rPr>
              <a:t/>
            </a:r>
            <a:br>
              <a:rPr lang="en-US" altLang="ja-JP" sz="4800" dirty="0" smtClean="0">
                <a:solidFill>
                  <a:srgbClr val="FFC000"/>
                </a:solidFill>
              </a:rPr>
            </a:br>
            <a:r>
              <a:rPr lang="en-US" altLang="ja-JP" sz="4800" dirty="0" smtClean="0">
                <a:solidFill>
                  <a:srgbClr val="FFC000"/>
                </a:solidFill>
              </a:rPr>
              <a:t> </a:t>
            </a:r>
            <a:r>
              <a:rPr lang="ja-JP" altLang="en-US" sz="4800" dirty="0" smtClean="0">
                <a:solidFill>
                  <a:srgbClr val="FFC000"/>
                </a:solidFill>
              </a:rPr>
              <a:t>　</a:t>
            </a:r>
            <a:r>
              <a:rPr lang="en-US" altLang="ja-JP" sz="4800" dirty="0" smtClean="0">
                <a:solidFill>
                  <a:srgbClr val="FFC000"/>
                </a:solidFill>
              </a:rPr>
              <a:t>M87</a:t>
            </a:r>
            <a:br>
              <a:rPr lang="en-US" altLang="ja-JP" sz="4800" dirty="0" smtClean="0">
                <a:solidFill>
                  <a:srgbClr val="FFC000"/>
                </a:solidFill>
              </a:rPr>
            </a:br>
            <a:r>
              <a:rPr lang="en-US" altLang="ja-JP" sz="4800" dirty="0" smtClean="0">
                <a:solidFill>
                  <a:srgbClr val="FFC000"/>
                </a:solidFill>
              </a:rPr>
              <a:t> </a:t>
            </a:r>
            <a:r>
              <a:rPr lang="ja-JP" altLang="en-US" sz="4800" dirty="0" smtClean="0">
                <a:solidFill>
                  <a:srgbClr val="FFC000"/>
                </a:solidFill>
              </a:rPr>
              <a:t>　</a:t>
            </a:r>
            <a:r>
              <a:rPr lang="en-US" altLang="ja-JP" sz="4800" dirty="0" smtClean="0">
                <a:solidFill>
                  <a:srgbClr val="FFC000"/>
                </a:solidFill>
              </a:rPr>
              <a:t>NGC4258 (M106)</a:t>
            </a:r>
            <a:br>
              <a:rPr lang="en-US" altLang="ja-JP" sz="4800" dirty="0" smtClean="0">
                <a:solidFill>
                  <a:srgbClr val="FFC000"/>
                </a:solidFill>
              </a:rPr>
            </a:br>
            <a:r>
              <a:rPr lang="en-US" altLang="ja-JP" sz="4800" dirty="0" smtClean="0">
                <a:solidFill>
                  <a:srgbClr val="FFC000"/>
                </a:solidFill>
              </a:rPr>
              <a:t> </a:t>
            </a:r>
            <a:r>
              <a:rPr lang="ja-JP" altLang="en-US" sz="4800" dirty="0" smtClean="0">
                <a:solidFill>
                  <a:srgbClr val="FFC000"/>
                </a:solidFill>
              </a:rPr>
              <a:t>　</a:t>
            </a:r>
            <a:r>
              <a:rPr lang="en-US" altLang="ja-JP" sz="4800" dirty="0" smtClean="0">
                <a:solidFill>
                  <a:srgbClr val="FFC000"/>
                </a:solidFill>
              </a:rPr>
              <a:t>SgrA* (Our Galactic Center)</a:t>
            </a:r>
            <a:br>
              <a:rPr lang="en-US" altLang="ja-JP" sz="4800" dirty="0" smtClean="0">
                <a:solidFill>
                  <a:srgbClr val="FFC000"/>
                </a:solidFill>
              </a:rPr>
            </a:br>
            <a:r>
              <a:rPr lang="en-US" altLang="ja-JP" sz="4800" dirty="0" smtClean="0">
                <a:solidFill>
                  <a:srgbClr val="FFC000"/>
                </a:solidFill>
              </a:rPr>
              <a:t> </a:t>
            </a:r>
            <a:endParaRPr lang="en-US" altLang="ja-JP" sz="8200" dirty="0">
              <a:solidFill>
                <a:srgbClr val="FFC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0" name="Object 4"/>
          <p:cNvGraphicFramePr>
            <a:graphicFrameLocks noChangeAspect="1"/>
          </p:cNvGraphicFramePr>
          <p:nvPr>
            <p:ph type="body" idx="1"/>
          </p:nvPr>
        </p:nvGraphicFramePr>
        <p:xfrm>
          <a:off x="428596" y="2357430"/>
          <a:ext cx="5715040" cy="4444682"/>
        </p:xfrm>
        <a:graphic>
          <a:graphicData uri="http://schemas.openxmlformats.org/presentationml/2006/ole">
            <p:oleObj spid="_x0000_s73730" name="スライド" r:id="rId4" imgW="7562880" imgH="5429160" progId="PowerPoint.Slide.8">
              <p:embed/>
            </p:oleObj>
          </a:graphicData>
        </a:graphic>
      </p:graphicFrame>
      <p:sp>
        <p:nvSpPr>
          <p:cNvPr id="19461" name="Text Box 5"/>
          <p:cNvSpPr txBox="1">
            <a:spLocks noGrp="1" noChangeArrowheads="1"/>
          </p:cNvSpPr>
          <p:nvPr>
            <p:ph type="title"/>
          </p:nvPr>
        </p:nvSpPr>
        <p:spPr>
          <a:xfrm>
            <a:off x="140709" y="547678"/>
            <a:ext cx="9003323" cy="1524000"/>
          </a:xfrm>
          <a:noFill/>
          <a:ln/>
        </p:spPr>
        <p:txBody>
          <a:bodyPr/>
          <a:lstStyle/>
          <a:p>
            <a:pPr algn="l" defTabSz="201613"/>
            <a:r>
              <a:rPr lang="ja-JP" altLang="en-US" sz="1800" dirty="0">
                <a:solidFill>
                  <a:schemeClr val="tx1"/>
                </a:solidFill>
              </a:rPr>
              <a:t>　</a:t>
            </a:r>
            <a:r>
              <a:rPr lang="en-US" altLang="ja-JP" sz="2400" dirty="0">
                <a:solidFill>
                  <a:srgbClr val="FFC000"/>
                </a:solidFill>
              </a:rPr>
              <a:t>Using the VLBA,  a high velocity Keplarian  disk around the core was found. More than 1000km/sec at the radius of 0.13 pc means that the central mass exceeds 3.9 ×</a:t>
            </a:r>
            <a:r>
              <a:rPr lang="ja-JP" altLang="en-US" sz="2400" dirty="0">
                <a:solidFill>
                  <a:srgbClr val="FFC000"/>
                </a:solidFill>
              </a:rPr>
              <a:t>１０</a:t>
            </a:r>
            <a:r>
              <a:rPr lang="ja-JP" altLang="en-US" sz="2400" baseline="30000" dirty="0">
                <a:solidFill>
                  <a:srgbClr val="FFC000"/>
                </a:solidFill>
              </a:rPr>
              <a:t>７</a:t>
            </a:r>
            <a:r>
              <a:rPr lang="ja-JP" altLang="en-US" sz="2400" dirty="0">
                <a:solidFill>
                  <a:srgbClr val="FFC000"/>
                </a:solidFill>
              </a:rPr>
              <a:t>Ｍ</a:t>
            </a:r>
            <a:r>
              <a:rPr lang="en-US" altLang="ja-JP" sz="2400" dirty="0">
                <a:solidFill>
                  <a:srgbClr val="FFC000"/>
                </a:solidFill>
              </a:rPr>
              <a:t>sun.  Only within the radius of 0.3 ly  3.9×10</a:t>
            </a:r>
            <a:r>
              <a:rPr lang="en-US" altLang="ja-JP" sz="2400" baseline="30000" dirty="0">
                <a:solidFill>
                  <a:srgbClr val="FFC000"/>
                </a:solidFill>
              </a:rPr>
              <a:t>7</a:t>
            </a:r>
            <a:r>
              <a:rPr lang="en-US" altLang="ja-JP" sz="2400" dirty="0">
                <a:solidFill>
                  <a:srgbClr val="FFC000"/>
                </a:solidFill>
              </a:rPr>
              <a:t> solar mass </a:t>
            </a:r>
            <a:r>
              <a:rPr lang="en-US" altLang="ja-JP" sz="2400" dirty="0" smtClean="0">
                <a:solidFill>
                  <a:srgbClr val="FFC000"/>
                </a:solidFill>
              </a:rPr>
              <a:t>exists</a:t>
            </a:r>
            <a:r>
              <a:rPr lang="ja-JP" altLang="en-US" sz="2400" dirty="0" smtClean="0">
                <a:solidFill>
                  <a:srgbClr val="FFC000"/>
                </a:solidFill>
              </a:rPr>
              <a:t> </a:t>
            </a:r>
            <a:r>
              <a:rPr lang="en-US" altLang="ja-JP" sz="2400" dirty="0" smtClean="0">
                <a:solidFill>
                  <a:srgbClr val="FFC000"/>
                </a:solidFill>
              </a:rPr>
              <a:t>such </a:t>
            </a:r>
            <a:r>
              <a:rPr lang="en-US" altLang="ja-JP" sz="2400" dirty="0">
                <a:solidFill>
                  <a:srgbClr val="FFC000"/>
                </a:solidFill>
              </a:rPr>
              <a:t>a high density cannot be explained without black hole.</a:t>
            </a:r>
          </a:p>
        </p:txBody>
      </p:sp>
      <p:pic>
        <p:nvPicPr>
          <p:cNvPr id="19462" name="Picture 6" descr="C:\My Documents\figures\nrao結果\VLBA10.jpg"/>
          <p:cNvPicPr>
            <a:picLocks noChangeAspect="1" noChangeArrowheads="1"/>
          </p:cNvPicPr>
          <p:nvPr/>
        </p:nvPicPr>
        <p:blipFill>
          <a:blip r:embed="rId5" cstate="print">
            <a:lum bright="12000"/>
          </a:blip>
          <a:srcRect/>
          <a:stretch>
            <a:fillRect/>
          </a:stretch>
        </p:blipFill>
        <p:spPr bwMode="auto">
          <a:xfrm>
            <a:off x="6330462" y="4381500"/>
            <a:ext cx="2602523" cy="2247900"/>
          </a:xfrm>
          <a:prstGeom prst="rect">
            <a:avLst/>
          </a:prstGeom>
          <a:noFill/>
        </p:spPr>
      </p:pic>
      <p:sp>
        <p:nvSpPr>
          <p:cNvPr id="19463" name="Text Box 7"/>
          <p:cNvSpPr txBox="1">
            <a:spLocks noChangeArrowheads="1"/>
          </p:cNvSpPr>
          <p:nvPr/>
        </p:nvSpPr>
        <p:spPr bwMode="auto">
          <a:xfrm>
            <a:off x="142844" y="-71462"/>
            <a:ext cx="8947638" cy="646331"/>
          </a:xfrm>
          <a:prstGeom prst="rect">
            <a:avLst/>
          </a:prstGeom>
          <a:noFill/>
          <a:ln w="9525">
            <a:noFill/>
            <a:miter lim="800000"/>
            <a:headEnd/>
            <a:tailEnd/>
          </a:ln>
          <a:effectLst/>
        </p:spPr>
        <p:txBody>
          <a:bodyPr>
            <a:spAutoFit/>
          </a:bodyPr>
          <a:lstStyle/>
          <a:p>
            <a:pPr>
              <a:spcBef>
                <a:spcPct val="0"/>
              </a:spcBef>
            </a:pPr>
            <a:r>
              <a:rPr lang="en-US" altLang="ja-JP" sz="3600" dirty="0" smtClean="0">
                <a:solidFill>
                  <a:srgbClr val="FFC000"/>
                </a:solidFill>
              </a:rPr>
              <a:t>NGC4258</a:t>
            </a:r>
            <a:r>
              <a:rPr lang="en-US" altLang="ja-JP" sz="2800" dirty="0">
                <a:solidFill>
                  <a:srgbClr val="FFC000"/>
                </a:solidFill>
              </a:rPr>
              <a:t>, VLBA, M</a:t>
            </a:r>
            <a:r>
              <a:rPr lang="en-US" altLang="ja-JP" sz="1400" dirty="0">
                <a:solidFill>
                  <a:srgbClr val="FFC000"/>
                </a:solidFill>
              </a:rPr>
              <a:t>BH</a:t>
            </a:r>
            <a:r>
              <a:rPr lang="en-US" altLang="ja-JP" sz="2800" dirty="0">
                <a:solidFill>
                  <a:srgbClr val="FFC000"/>
                </a:solidFill>
              </a:rPr>
              <a:t>=3.9×10</a:t>
            </a:r>
            <a:r>
              <a:rPr lang="en-US" altLang="ja-JP" sz="2400" baseline="30000" dirty="0">
                <a:solidFill>
                  <a:srgbClr val="FFC000"/>
                </a:solidFill>
              </a:rPr>
              <a:t>7</a:t>
            </a:r>
            <a:r>
              <a:rPr lang="en-US" altLang="ja-JP" sz="2800" dirty="0">
                <a:solidFill>
                  <a:srgbClr val="FFC000"/>
                </a:solidFill>
              </a:rPr>
              <a:t>M </a:t>
            </a:r>
            <a:r>
              <a:rPr lang="en-US" altLang="ja-JP" sz="1800" dirty="0">
                <a:solidFill>
                  <a:srgbClr val="FFC000"/>
                </a:solidFill>
              </a:rPr>
              <a:t>sun</a:t>
            </a:r>
          </a:p>
        </p:txBody>
      </p:sp>
      <p:sp>
        <p:nvSpPr>
          <p:cNvPr id="19464" name="Text Box 8"/>
          <p:cNvSpPr txBox="1">
            <a:spLocks noChangeArrowheads="1"/>
          </p:cNvSpPr>
          <p:nvPr/>
        </p:nvSpPr>
        <p:spPr bwMode="auto">
          <a:xfrm>
            <a:off x="6143636" y="2327276"/>
            <a:ext cx="2848857" cy="1200329"/>
          </a:xfrm>
          <a:prstGeom prst="rect">
            <a:avLst/>
          </a:prstGeom>
          <a:noFill/>
          <a:ln w="9525">
            <a:noFill/>
            <a:miter lim="800000"/>
            <a:headEnd/>
            <a:tailEnd/>
          </a:ln>
          <a:effectLst/>
        </p:spPr>
        <p:txBody>
          <a:bodyPr wrap="none">
            <a:spAutoFit/>
          </a:bodyPr>
          <a:lstStyle/>
          <a:p>
            <a:pPr>
              <a:spcBef>
                <a:spcPct val="0"/>
              </a:spcBef>
            </a:pPr>
            <a:r>
              <a:rPr lang="en-US" altLang="ja-JP" sz="2400" b="0" dirty="0">
                <a:solidFill>
                  <a:srgbClr val="FFC000"/>
                </a:solidFill>
              </a:rPr>
              <a:t>Herrnstein et </a:t>
            </a:r>
            <a:r>
              <a:rPr lang="en-US" altLang="ja-JP" sz="2400" b="0" dirty="0" smtClean="0">
                <a:solidFill>
                  <a:srgbClr val="FFC000"/>
                </a:solidFill>
              </a:rPr>
              <a:t>al. </a:t>
            </a:r>
            <a:r>
              <a:rPr lang="en-US" altLang="ja-JP" sz="2400" b="0" dirty="0">
                <a:solidFill>
                  <a:srgbClr val="FFC000"/>
                </a:solidFill>
              </a:rPr>
              <a:t>1999</a:t>
            </a:r>
          </a:p>
          <a:p>
            <a:pPr>
              <a:spcBef>
                <a:spcPct val="0"/>
              </a:spcBef>
            </a:pPr>
            <a:r>
              <a:rPr lang="en-US" altLang="ja-JP" sz="2400" b="0" dirty="0">
                <a:solidFill>
                  <a:srgbClr val="FFC000"/>
                </a:solidFill>
              </a:rPr>
              <a:t>Miyoshi et </a:t>
            </a:r>
            <a:r>
              <a:rPr lang="en-US" altLang="ja-JP" sz="2400" b="0" dirty="0" smtClean="0">
                <a:solidFill>
                  <a:srgbClr val="FFC000"/>
                </a:solidFill>
              </a:rPr>
              <a:t>al. 1995</a:t>
            </a:r>
          </a:p>
          <a:p>
            <a:pPr>
              <a:spcBef>
                <a:spcPct val="0"/>
              </a:spcBef>
            </a:pPr>
            <a:r>
              <a:rPr lang="en-US" altLang="ja-JP" dirty="0" smtClean="0">
                <a:solidFill>
                  <a:srgbClr val="FFC000"/>
                </a:solidFill>
              </a:rPr>
              <a:t>Nakai et al. 1993</a:t>
            </a:r>
            <a:endParaRPr lang="en-US" altLang="ja-JP" sz="2400" b="0" dirty="0">
              <a:solidFill>
                <a:srgbClr val="FFC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4"/>
          <p:cNvSpPr>
            <a:spLocks noGrp="1" noChangeArrowheads="1"/>
          </p:cNvSpPr>
          <p:nvPr>
            <p:ph type="ctrTitle"/>
          </p:nvPr>
        </p:nvSpPr>
        <p:spPr>
          <a:xfrm>
            <a:off x="71406" y="2462226"/>
            <a:ext cx="8858280" cy="2895600"/>
          </a:xfrm>
          <a:noFill/>
          <a:ln/>
        </p:spPr>
        <p:txBody>
          <a:bodyPr/>
          <a:lstStyle/>
          <a:p>
            <a:pPr>
              <a:spcBef>
                <a:spcPct val="20000"/>
              </a:spcBef>
            </a:pPr>
            <a:r>
              <a:rPr lang="en-US" altLang="ja-JP" sz="5400" dirty="0" smtClean="0">
                <a:solidFill>
                  <a:srgbClr val="FFC000"/>
                </a:solidFill>
              </a:rPr>
              <a:t>From the </a:t>
            </a:r>
            <a:r>
              <a:rPr lang="en-US" altLang="ja-JP" sz="5400" dirty="0">
                <a:solidFill>
                  <a:srgbClr val="FFC000"/>
                </a:solidFill>
              </a:rPr>
              <a:t>dynamical measurements,</a:t>
            </a:r>
            <a:r>
              <a:rPr lang="en-US" altLang="ja-JP" sz="6000" dirty="0">
                <a:solidFill>
                  <a:srgbClr val="FFC000"/>
                </a:solidFill>
              </a:rPr>
              <a:t> </a:t>
            </a:r>
            <a:r>
              <a:rPr lang="en-US" altLang="ja-JP" sz="6000" dirty="0" smtClean="0">
                <a:solidFill>
                  <a:srgbClr val="FFC000"/>
                </a:solidFill>
              </a:rPr>
              <a:t>all people believe the </a:t>
            </a:r>
            <a:r>
              <a:rPr lang="en-US" altLang="ja-JP" sz="6000" dirty="0">
                <a:solidFill>
                  <a:srgbClr val="FFC000"/>
                </a:solidFill>
              </a:rPr>
              <a:t>existence of black </a:t>
            </a:r>
            <a:r>
              <a:rPr lang="en-US" altLang="ja-JP" sz="6000" dirty="0" smtClean="0">
                <a:solidFill>
                  <a:srgbClr val="FFC000"/>
                </a:solidFill>
              </a:rPr>
              <a:t>holes </a:t>
            </a:r>
            <a:r>
              <a:rPr lang="en-US" altLang="ja-JP" sz="6000" dirty="0">
                <a:solidFill>
                  <a:srgbClr val="FFC000"/>
                </a:solidFill>
              </a:rPr>
              <a:t>in the universe </a:t>
            </a:r>
            <a:r>
              <a:rPr lang="en-US" altLang="ja-JP" sz="6000" dirty="0" smtClean="0">
                <a:solidFill>
                  <a:srgbClr val="FFC000"/>
                </a:solidFill>
              </a:rPr>
              <a:t>today, except relativists. But,</a:t>
            </a:r>
            <a:r>
              <a:rPr lang="ja-JP" altLang="en-US" sz="6000" dirty="0" smtClean="0">
                <a:solidFill>
                  <a:srgbClr val="FFC000"/>
                </a:solidFill>
              </a:rPr>
              <a:t> </a:t>
            </a:r>
            <a:r>
              <a:rPr lang="en-US" altLang="ja-JP" sz="6000" dirty="0" smtClean="0">
                <a:solidFill>
                  <a:srgbClr val="FFC000"/>
                </a:solidFill>
              </a:rPr>
              <a:t>no one has observed  them. </a:t>
            </a:r>
            <a:br>
              <a:rPr lang="en-US" altLang="ja-JP" sz="6000" dirty="0" smtClean="0">
                <a:solidFill>
                  <a:srgbClr val="FFC000"/>
                </a:solidFill>
              </a:rPr>
            </a:br>
            <a:endParaRPr lang="en-US" altLang="ja-JP" sz="7200" dirty="0">
              <a:solidFill>
                <a:srgbClr val="FFC000"/>
              </a:solidFill>
            </a:endParaRPr>
          </a:p>
        </p:txBody>
      </p:sp>
      <p:sp>
        <p:nvSpPr>
          <p:cNvPr id="32774" name="Rectangle 6"/>
          <p:cNvSpPr>
            <a:spLocks noChangeArrowheads="1"/>
          </p:cNvSpPr>
          <p:nvPr/>
        </p:nvSpPr>
        <p:spPr bwMode="auto">
          <a:xfrm>
            <a:off x="285720" y="5072074"/>
            <a:ext cx="8286808" cy="1143000"/>
          </a:xfrm>
          <a:prstGeom prst="rect">
            <a:avLst/>
          </a:prstGeom>
          <a:noFill/>
          <a:ln w="9525">
            <a:noFill/>
            <a:miter lim="800000"/>
            <a:headEnd/>
            <a:tailEnd/>
          </a:ln>
          <a:effectLst/>
        </p:spPr>
        <p:txBody>
          <a:bodyPr lIns="95761" tIns="47880" rIns="95761" bIns="47880" anchor="ctr"/>
          <a:lstStyle/>
          <a:p>
            <a:pPr defTabSz="957263"/>
            <a:r>
              <a:rPr lang="en-US" altLang="ja-JP" sz="6100" b="0" dirty="0" smtClean="0">
                <a:solidFill>
                  <a:srgbClr val="FFC000"/>
                </a:solidFill>
              </a:rPr>
              <a:t> </a:t>
            </a:r>
            <a:endParaRPr lang="en-US" altLang="ja-JP" sz="7300" b="0" dirty="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1406" y="1428736"/>
            <a:ext cx="9001156" cy="3477875"/>
          </a:xfrm>
          <a:prstGeom prst="rect">
            <a:avLst/>
          </a:prstGeom>
          <a:noFill/>
        </p:spPr>
        <p:txBody>
          <a:bodyPr wrap="square" rtlCol="0">
            <a:spAutoFit/>
          </a:bodyPr>
          <a:lstStyle/>
          <a:p>
            <a:pPr algn="ctr"/>
            <a:r>
              <a:rPr lang="en-US" altLang="ja-JP" sz="4400" dirty="0" smtClean="0">
                <a:solidFill>
                  <a:srgbClr val="FFC000"/>
                </a:solidFill>
              </a:rPr>
              <a:t>Observing black hole shadow</a:t>
            </a:r>
          </a:p>
          <a:p>
            <a:pPr algn="ctr"/>
            <a:r>
              <a:rPr lang="en-US" altLang="ja-JP" sz="4400" dirty="0" smtClean="0">
                <a:solidFill>
                  <a:srgbClr val="FFC000"/>
                </a:solidFill>
              </a:rPr>
              <a:t>(event horizon) is the conclusive evidence of black hole even relativists can be persuaded and </a:t>
            </a:r>
            <a:r>
              <a:rPr lang="en-US" altLang="ja-JP" sz="4400" u="sng" dirty="0" smtClean="0">
                <a:solidFill>
                  <a:srgbClr val="FFC000"/>
                </a:solidFill>
              </a:rPr>
              <a:t>a new approach i</a:t>
            </a:r>
            <a:r>
              <a:rPr kumimoji="1" lang="en-US" altLang="ja-JP" sz="4400" u="sng" dirty="0" smtClean="0">
                <a:solidFill>
                  <a:srgbClr val="FFC000"/>
                </a:solidFill>
              </a:rPr>
              <a:t>nvestigating strong field gravity.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idx="4294967295"/>
          </p:nvPr>
        </p:nvSpPr>
        <p:spPr>
          <a:xfrm>
            <a:off x="0" y="928688"/>
            <a:ext cx="1828800" cy="3352800"/>
          </a:xfrm>
        </p:spPr>
        <p:txBody>
          <a:bodyPr/>
          <a:lstStyle/>
          <a:p>
            <a:pPr eaLnBrk="1" hangingPunct="1"/>
            <a:r>
              <a:rPr lang="en-US" altLang="ja-JP" sz="2000" b="1" dirty="0" smtClean="0">
                <a:solidFill>
                  <a:srgbClr val="FFC000"/>
                </a:solidFill>
              </a:rPr>
              <a:t>Kerr</a:t>
            </a:r>
            <a:br>
              <a:rPr lang="en-US" altLang="ja-JP" sz="2000" b="1" dirty="0" smtClean="0">
                <a:solidFill>
                  <a:srgbClr val="FFC000"/>
                </a:solidFill>
              </a:rPr>
            </a:br>
            <a:r>
              <a:rPr lang="en-US" altLang="ja-JP" sz="2000" dirty="0" smtClean="0">
                <a:solidFill>
                  <a:srgbClr val="FFC000"/>
                </a:solidFill>
              </a:rPr>
              <a:t/>
            </a:r>
            <a:br>
              <a:rPr lang="en-US" altLang="ja-JP" sz="2000" dirty="0" smtClean="0">
                <a:solidFill>
                  <a:srgbClr val="FFC000"/>
                </a:solidFill>
              </a:rPr>
            </a:br>
            <a:r>
              <a:rPr lang="en-US" altLang="ja-JP" sz="2000" dirty="0" smtClean="0">
                <a:solidFill>
                  <a:srgbClr val="FFC000"/>
                </a:solidFill>
              </a:rPr>
              <a:t>ADAF</a:t>
            </a:r>
            <a:r>
              <a:rPr lang="ja-JP" altLang="en-US" sz="2000" dirty="0" smtClean="0">
                <a:solidFill>
                  <a:srgbClr val="FFC000"/>
                </a:solidFill>
              </a:rPr>
              <a:t>（</a:t>
            </a:r>
            <a:r>
              <a:rPr lang="en-US" altLang="ja-JP" sz="2000" dirty="0" smtClean="0">
                <a:solidFill>
                  <a:srgbClr val="FFC000"/>
                </a:solidFill>
              </a:rPr>
              <a:t>H=1)</a:t>
            </a:r>
            <a:r>
              <a:rPr lang="ja-JP" altLang="en-US" sz="2000" dirty="0" smtClean="0">
                <a:solidFill>
                  <a:srgbClr val="FFC000"/>
                </a:solidFill>
              </a:rPr>
              <a:t>、</a:t>
            </a:r>
            <a:br>
              <a:rPr lang="ja-JP" altLang="en-US" sz="2000" dirty="0" smtClean="0">
                <a:solidFill>
                  <a:srgbClr val="FFC000"/>
                </a:solidFill>
              </a:rPr>
            </a:br>
            <a:r>
              <a:rPr lang="ja-JP" altLang="en-US" sz="2000" dirty="0" smtClean="0">
                <a:solidFill>
                  <a:srgbClr val="FFC000"/>
                </a:solidFill>
              </a:rPr>
              <a:t> </a:t>
            </a:r>
            <a:r>
              <a:rPr lang="en-US" altLang="ja-JP" sz="2000" dirty="0" smtClean="0">
                <a:solidFill>
                  <a:srgbClr val="FFC000"/>
                </a:solidFill>
              </a:rPr>
              <a:t>Axis symmetric</a:t>
            </a:r>
          </a:p>
        </p:txBody>
      </p:sp>
      <p:sp>
        <p:nvSpPr>
          <p:cNvPr id="21507" name="Rectangle 1031"/>
          <p:cNvSpPr>
            <a:spLocks noChangeArrowheads="1"/>
          </p:cNvSpPr>
          <p:nvPr/>
        </p:nvSpPr>
        <p:spPr bwMode="auto">
          <a:xfrm>
            <a:off x="0" y="3743325"/>
            <a:ext cx="1828800" cy="2971800"/>
          </a:xfrm>
          <a:prstGeom prst="rect">
            <a:avLst/>
          </a:prstGeom>
          <a:noFill/>
          <a:ln w="9525">
            <a:noFill/>
            <a:miter lim="800000"/>
            <a:headEnd/>
            <a:tailEnd/>
          </a:ln>
        </p:spPr>
        <p:txBody>
          <a:bodyPr anchor="ctr"/>
          <a:lstStyle/>
          <a:p>
            <a:pPr algn="ctr"/>
            <a:r>
              <a:rPr lang="en-US" altLang="ja-JP" sz="2000" b="1" dirty="0">
                <a:solidFill>
                  <a:srgbClr val="FFC000"/>
                </a:solidFill>
              </a:rPr>
              <a:t>Schwarzschild</a:t>
            </a:r>
          </a:p>
          <a:p>
            <a:pPr algn="ctr"/>
            <a:r>
              <a:rPr lang="en-US" altLang="ja-JP" sz="2000" dirty="0">
                <a:solidFill>
                  <a:srgbClr val="FFC000"/>
                </a:solidFill>
              </a:rPr>
              <a:t> ADAF</a:t>
            </a:r>
          </a:p>
          <a:p>
            <a:pPr algn="ctr"/>
            <a:r>
              <a:rPr lang="en-US" altLang="ja-JP" sz="2000" dirty="0">
                <a:solidFill>
                  <a:srgbClr val="FFC000"/>
                </a:solidFill>
              </a:rPr>
              <a:t>(H=1)</a:t>
            </a:r>
          </a:p>
          <a:p>
            <a:pPr algn="ctr"/>
            <a:r>
              <a:rPr lang="en-US" altLang="ja-JP" sz="2000" dirty="0">
                <a:solidFill>
                  <a:srgbClr val="FFC000"/>
                </a:solidFill>
              </a:rPr>
              <a:t>Axis symmetric</a:t>
            </a:r>
          </a:p>
          <a:p>
            <a:pPr algn="ctr"/>
            <a:endParaRPr lang="en-US" altLang="ja-JP" sz="2000" dirty="0">
              <a:solidFill>
                <a:srgbClr val="FFC000"/>
              </a:solidFill>
            </a:endParaRPr>
          </a:p>
          <a:p>
            <a:pPr algn="ctr"/>
            <a:r>
              <a:rPr lang="en-US" altLang="ja-JP" sz="2000" dirty="0">
                <a:solidFill>
                  <a:srgbClr val="FFC000"/>
                </a:solidFill>
              </a:rPr>
              <a:t>Takahashi  </a:t>
            </a:r>
          </a:p>
          <a:p>
            <a:pPr algn="ctr"/>
            <a:r>
              <a:rPr lang="en-US" altLang="ja-JP" sz="2000" dirty="0">
                <a:solidFill>
                  <a:srgbClr val="FFC000"/>
                </a:solidFill>
              </a:rPr>
              <a:t>et al. (04)</a:t>
            </a:r>
          </a:p>
        </p:txBody>
      </p:sp>
      <p:grpSp>
        <p:nvGrpSpPr>
          <p:cNvPr id="2" name="Group 14"/>
          <p:cNvGrpSpPr>
            <a:grpSpLocks/>
          </p:cNvGrpSpPr>
          <p:nvPr/>
        </p:nvGrpSpPr>
        <p:grpSpPr bwMode="auto">
          <a:xfrm>
            <a:off x="1830388" y="1076348"/>
            <a:ext cx="6814177" cy="5638800"/>
            <a:chOff x="1153" y="0"/>
            <a:chExt cx="4850" cy="3983"/>
          </a:xfrm>
        </p:grpSpPr>
        <p:pic>
          <p:nvPicPr>
            <p:cNvPr id="21514" name="Picture 1027" descr="C:\Documents and Settings\Administrator\My Documents\takahashiR\230Gimage\SgrA230GHzBHshadow\SgrA230GHzKerrAxi_i45.jpg"/>
            <p:cNvPicPr>
              <a:picLocks noChangeAspect="1" noChangeArrowheads="1"/>
            </p:cNvPicPr>
            <p:nvPr/>
          </p:nvPicPr>
          <p:blipFill>
            <a:blip r:embed="rId3" cstate="print"/>
            <a:srcRect/>
            <a:stretch>
              <a:fillRect/>
            </a:stretch>
          </p:blipFill>
          <p:spPr bwMode="auto">
            <a:xfrm>
              <a:off x="1153" y="0"/>
              <a:ext cx="2015" cy="2015"/>
            </a:xfrm>
            <a:prstGeom prst="rect">
              <a:avLst/>
            </a:prstGeom>
            <a:noFill/>
            <a:ln w="9525">
              <a:noFill/>
              <a:miter lim="800000"/>
              <a:headEnd/>
              <a:tailEnd/>
            </a:ln>
          </p:spPr>
        </p:pic>
        <p:pic>
          <p:nvPicPr>
            <p:cNvPr id="21515" name="Picture 1028" descr="C:\Documents and Settings\Administrator\My Documents\takahashiR\230Gimage\SgrA230GHzBHshadow\SgrA230GHzKerrAxi_i80.jpg"/>
            <p:cNvPicPr>
              <a:picLocks noChangeAspect="1" noChangeArrowheads="1"/>
            </p:cNvPicPr>
            <p:nvPr/>
          </p:nvPicPr>
          <p:blipFill>
            <a:blip r:embed="rId4" cstate="print"/>
            <a:srcRect/>
            <a:stretch>
              <a:fillRect/>
            </a:stretch>
          </p:blipFill>
          <p:spPr bwMode="auto">
            <a:xfrm>
              <a:off x="3168" y="0"/>
              <a:ext cx="2015" cy="2015"/>
            </a:xfrm>
            <a:prstGeom prst="rect">
              <a:avLst/>
            </a:prstGeom>
            <a:noFill/>
            <a:ln w="9525">
              <a:noFill/>
              <a:miter lim="800000"/>
              <a:headEnd/>
              <a:tailEnd/>
            </a:ln>
          </p:spPr>
        </p:pic>
        <p:pic>
          <p:nvPicPr>
            <p:cNvPr id="21516" name="Picture 1029" descr="C:\Documents and Settings\Administrator\My Documents\takahashiR\230Gimage\SgrA230GHzBHshadow\SgrA230GHzSchwAxi_i45.jpg"/>
            <p:cNvPicPr>
              <a:picLocks noChangeAspect="1" noChangeArrowheads="1"/>
            </p:cNvPicPr>
            <p:nvPr/>
          </p:nvPicPr>
          <p:blipFill>
            <a:blip r:embed="rId5" cstate="print"/>
            <a:srcRect/>
            <a:stretch>
              <a:fillRect/>
            </a:stretch>
          </p:blipFill>
          <p:spPr bwMode="auto">
            <a:xfrm>
              <a:off x="1153" y="1968"/>
              <a:ext cx="2015" cy="2015"/>
            </a:xfrm>
            <a:prstGeom prst="rect">
              <a:avLst/>
            </a:prstGeom>
            <a:noFill/>
            <a:ln w="9525">
              <a:noFill/>
              <a:miter lim="800000"/>
              <a:headEnd/>
              <a:tailEnd/>
            </a:ln>
          </p:spPr>
        </p:pic>
        <p:pic>
          <p:nvPicPr>
            <p:cNvPr id="21517" name="Picture 1030" descr="C:\Documents and Settings\Administrator\My Documents\takahashiR\230Gimage\SgrA230GHzBHshadow\SgrA230GHzSchwAxi_i80.jpg"/>
            <p:cNvPicPr>
              <a:picLocks noChangeAspect="1" noChangeArrowheads="1"/>
            </p:cNvPicPr>
            <p:nvPr/>
          </p:nvPicPr>
          <p:blipFill>
            <a:blip r:embed="rId6" cstate="print"/>
            <a:srcRect/>
            <a:stretch>
              <a:fillRect/>
            </a:stretch>
          </p:blipFill>
          <p:spPr bwMode="auto">
            <a:xfrm>
              <a:off x="3168" y="1968"/>
              <a:ext cx="2015" cy="2015"/>
            </a:xfrm>
            <a:prstGeom prst="rect">
              <a:avLst/>
            </a:prstGeom>
            <a:noFill/>
            <a:ln w="9525">
              <a:noFill/>
              <a:miter lim="800000"/>
              <a:headEnd/>
              <a:tailEnd/>
            </a:ln>
          </p:spPr>
        </p:pic>
        <p:sp>
          <p:nvSpPr>
            <p:cNvPr id="21518" name="Text Box 1032"/>
            <p:cNvSpPr txBox="1">
              <a:spLocks noChangeArrowheads="1"/>
            </p:cNvSpPr>
            <p:nvPr/>
          </p:nvSpPr>
          <p:spPr bwMode="auto">
            <a:xfrm>
              <a:off x="1200" y="0"/>
              <a:ext cx="4803" cy="261"/>
            </a:xfrm>
            <a:prstGeom prst="rect">
              <a:avLst/>
            </a:prstGeom>
            <a:noFill/>
            <a:ln w="9525">
              <a:noFill/>
              <a:miter lim="800000"/>
              <a:headEnd/>
              <a:tailEnd/>
            </a:ln>
          </p:spPr>
          <p:txBody>
            <a:bodyPr wrap="square">
              <a:spAutoFit/>
            </a:bodyPr>
            <a:lstStyle/>
            <a:p>
              <a:r>
                <a:rPr lang="en-US" altLang="ja-JP" sz="1800" dirty="0">
                  <a:solidFill>
                    <a:srgbClr val="FFCC00"/>
                  </a:solidFill>
                </a:rPr>
                <a:t>i</a:t>
              </a:r>
              <a:r>
                <a:rPr lang="ja-JP" altLang="en-US" sz="1800" dirty="0">
                  <a:solidFill>
                    <a:srgbClr val="FFCC00"/>
                  </a:solidFill>
                </a:rPr>
                <a:t>＝４５</a:t>
              </a:r>
              <a:r>
                <a:rPr lang="en-US" altLang="ja-JP" sz="1800" dirty="0">
                  <a:solidFill>
                    <a:srgbClr val="FFCC00"/>
                  </a:solidFill>
                </a:rPr>
                <a:t>°</a:t>
              </a:r>
              <a:r>
                <a:rPr lang="ja-JP" altLang="en-US" sz="1800" dirty="0">
                  <a:solidFill>
                    <a:srgbClr val="FFCC00"/>
                  </a:solidFill>
                </a:rPr>
                <a:t>　　　　　　　　　　　　　</a:t>
              </a:r>
              <a:r>
                <a:rPr lang="en-US" altLang="ja-JP" sz="1800" dirty="0" smtClean="0">
                  <a:solidFill>
                    <a:srgbClr val="FFCC00"/>
                  </a:solidFill>
                </a:rPr>
                <a:t>i</a:t>
              </a:r>
              <a:r>
                <a:rPr lang="ja-JP" altLang="en-US" sz="1800" dirty="0">
                  <a:solidFill>
                    <a:srgbClr val="FFCC00"/>
                  </a:solidFill>
                </a:rPr>
                <a:t>＝８０</a:t>
              </a:r>
              <a:r>
                <a:rPr lang="en-US" altLang="ja-JP" sz="1800" dirty="0">
                  <a:solidFill>
                    <a:srgbClr val="FFCC00"/>
                  </a:solidFill>
                </a:rPr>
                <a:t>°(almost edge </a:t>
              </a:r>
              <a:r>
                <a:rPr lang="en-US" altLang="ja-JP" sz="1800" dirty="0" smtClean="0">
                  <a:solidFill>
                    <a:srgbClr val="FFCC00"/>
                  </a:solidFill>
                </a:rPr>
                <a:t>on</a:t>
              </a:r>
              <a:r>
                <a:rPr lang="ja-JP" altLang="en-US" sz="1800" dirty="0" smtClean="0">
                  <a:solidFill>
                    <a:srgbClr val="FFCC00"/>
                  </a:solidFill>
                </a:rPr>
                <a:t>　</a:t>
              </a:r>
              <a:r>
                <a:rPr lang="en-US" altLang="ja-JP" sz="1800" dirty="0" smtClean="0">
                  <a:solidFill>
                    <a:srgbClr val="FFCC00"/>
                  </a:solidFill>
                </a:rPr>
                <a:t>view</a:t>
              </a:r>
              <a:r>
                <a:rPr lang="en-US" altLang="ja-JP" sz="1800" dirty="0">
                  <a:solidFill>
                    <a:srgbClr val="FFCC00"/>
                  </a:solidFill>
                </a:rPr>
                <a:t>)</a:t>
              </a:r>
            </a:p>
          </p:txBody>
        </p:sp>
      </p:grpSp>
      <p:sp>
        <p:nvSpPr>
          <p:cNvPr id="21509" name="Text Box 1033"/>
          <p:cNvSpPr txBox="1">
            <a:spLocks noChangeArrowheads="1"/>
          </p:cNvSpPr>
          <p:nvPr/>
        </p:nvSpPr>
        <p:spPr bwMode="auto">
          <a:xfrm>
            <a:off x="76200" y="1035050"/>
            <a:ext cx="1524000" cy="830997"/>
          </a:xfrm>
          <a:prstGeom prst="rect">
            <a:avLst/>
          </a:prstGeom>
          <a:noFill/>
          <a:ln w="9525">
            <a:noFill/>
            <a:miter lim="800000"/>
            <a:headEnd/>
            <a:tailEnd/>
          </a:ln>
        </p:spPr>
        <p:txBody>
          <a:bodyPr>
            <a:spAutoFit/>
          </a:bodyPr>
          <a:lstStyle/>
          <a:p>
            <a:r>
              <a:rPr lang="ja-JP" altLang="en-US" b="1" dirty="0">
                <a:solidFill>
                  <a:srgbClr val="FFC000"/>
                </a:solidFill>
              </a:rPr>
              <a:t>２３０</a:t>
            </a:r>
            <a:r>
              <a:rPr lang="en-US" altLang="ja-JP" dirty="0">
                <a:solidFill>
                  <a:srgbClr val="FFC000"/>
                </a:solidFill>
              </a:rPr>
              <a:t>GH</a:t>
            </a:r>
            <a:r>
              <a:rPr lang="ja-JP" altLang="en-US" dirty="0">
                <a:solidFill>
                  <a:srgbClr val="FFC000"/>
                </a:solidFill>
              </a:rPr>
              <a:t>ｚ</a:t>
            </a:r>
          </a:p>
          <a:p>
            <a:r>
              <a:rPr lang="en-US" altLang="ja-JP" u="sng" dirty="0">
                <a:solidFill>
                  <a:srgbClr val="FFC000"/>
                </a:solidFill>
              </a:rPr>
              <a:t>SgrA*</a:t>
            </a:r>
          </a:p>
        </p:txBody>
      </p:sp>
      <p:sp>
        <p:nvSpPr>
          <p:cNvPr id="21510" name="Line 1034"/>
          <p:cNvSpPr>
            <a:spLocks noChangeShapeType="1"/>
          </p:cNvSpPr>
          <p:nvPr/>
        </p:nvSpPr>
        <p:spPr bwMode="auto">
          <a:xfrm>
            <a:off x="7908953" y="3833834"/>
            <a:ext cx="0" cy="2667000"/>
          </a:xfrm>
          <a:prstGeom prst="line">
            <a:avLst/>
          </a:prstGeom>
          <a:noFill/>
          <a:ln w="9525">
            <a:solidFill>
              <a:schemeClr val="tx1"/>
            </a:solidFill>
            <a:round/>
            <a:headEnd type="triangle" w="med" len="med"/>
            <a:tailEnd type="triangle" w="med" len="med"/>
          </a:ln>
        </p:spPr>
        <p:txBody>
          <a:bodyPr/>
          <a:lstStyle/>
          <a:p>
            <a:endParaRPr lang="ja-JP" altLang="en-US" dirty="0"/>
          </a:p>
        </p:txBody>
      </p:sp>
      <p:sp>
        <p:nvSpPr>
          <p:cNvPr id="21511" name="Text Box 1035"/>
          <p:cNvSpPr txBox="1">
            <a:spLocks noChangeArrowheads="1"/>
          </p:cNvSpPr>
          <p:nvPr/>
        </p:nvSpPr>
        <p:spPr bwMode="auto">
          <a:xfrm>
            <a:off x="7832753" y="4824434"/>
            <a:ext cx="811213" cy="457200"/>
          </a:xfrm>
          <a:prstGeom prst="rect">
            <a:avLst/>
          </a:prstGeom>
          <a:solidFill>
            <a:schemeClr val="bg1"/>
          </a:solidFill>
          <a:ln w="9525">
            <a:noFill/>
            <a:miter lim="800000"/>
            <a:headEnd/>
            <a:tailEnd/>
          </a:ln>
        </p:spPr>
        <p:txBody>
          <a:bodyPr wrap="none">
            <a:spAutoFit/>
          </a:bodyPr>
          <a:lstStyle/>
          <a:p>
            <a:r>
              <a:rPr lang="en-US" altLang="ja-JP" dirty="0">
                <a:solidFill>
                  <a:srgbClr val="333333"/>
                </a:solidFill>
              </a:rPr>
              <a:t>12Rs</a:t>
            </a:r>
          </a:p>
        </p:txBody>
      </p:sp>
      <p:sp>
        <p:nvSpPr>
          <p:cNvPr id="21512" name="Text Box 1036"/>
          <p:cNvSpPr txBox="1">
            <a:spLocks noChangeArrowheads="1"/>
          </p:cNvSpPr>
          <p:nvPr/>
        </p:nvSpPr>
        <p:spPr bwMode="auto">
          <a:xfrm>
            <a:off x="-92075" y="96838"/>
            <a:ext cx="184150" cy="457200"/>
          </a:xfrm>
          <a:prstGeom prst="rect">
            <a:avLst/>
          </a:prstGeom>
          <a:noFill/>
          <a:ln w="9525">
            <a:noFill/>
            <a:miter lim="800000"/>
            <a:headEnd/>
            <a:tailEnd/>
          </a:ln>
        </p:spPr>
        <p:txBody>
          <a:bodyPr wrap="none">
            <a:spAutoFit/>
          </a:bodyPr>
          <a:lstStyle/>
          <a:p>
            <a:endParaRPr lang="ja-JP" altLang="ja-JP" dirty="0">
              <a:solidFill>
                <a:srgbClr val="333333"/>
              </a:solidFill>
            </a:endParaRPr>
          </a:p>
        </p:txBody>
      </p:sp>
      <p:sp>
        <p:nvSpPr>
          <p:cNvPr id="21513" name="Text Box 1037"/>
          <p:cNvSpPr txBox="1">
            <a:spLocks noChangeArrowheads="1"/>
          </p:cNvSpPr>
          <p:nvPr/>
        </p:nvSpPr>
        <p:spPr bwMode="auto">
          <a:xfrm>
            <a:off x="228600" y="0"/>
            <a:ext cx="8503290" cy="954107"/>
          </a:xfrm>
          <a:prstGeom prst="rect">
            <a:avLst/>
          </a:prstGeom>
          <a:noFill/>
          <a:ln w="9525">
            <a:solidFill>
              <a:schemeClr val="tx1"/>
            </a:solidFill>
            <a:miter lim="800000"/>
            <a:headEnd/>
            <a:tailEnd/>
          </a:ln>
        </p:spPr>
        <p:txBody>
          <a:bodyPr wrap="none">
            <a:spAutoFit/>
          </a:bodyPr>
          <a:lstStyle/>
          <a:p>
            <a:r>
              <a:rPr lang="en-US" altLang="ja-JP" sz="2800" b="1" dirty="0" smtClean="0">
                <a:solidFill>
                  <a:srgbClr val="FFC000"/>
                </a:solidFill>
              </a:rPr>
              <a:t>Black Hole Metric(mass, spin, charge)</a:t>
            </a:r>
            <a:r>
              <a:rPr lang="ja-JP" altLang="en-US" sz="2800" b="1" dirty="0" smtClean="0">
                <a:solidFill>
                  <a:srgbClr val="FFC000"/>
                </a:solidFill>
              </a:rPr>
              <a:t>　</a:t>
            </a:r>
            <a:r>
              <a:rPr lang="en-US" altLang="ja-JP" sz="2800" b="1" dirty="0" smtClean="0">
                <a:solidFill>
                  <a:srgbClr val="FFC000"/>
                </a:solidFill>
              </a:rPr>
              <a:t>governs</a:t>
            </a:r>
          </a:p>
          <a:p>
            <a:r>
              <a:rPr lang="en-US" altLang="ja-JP" sz="2800" b="1" dirty="0" smtClean="0">
                <a:solidFill>
                  <a:srgbClr val="FFC000"/>
                </a:solidFill>
              </a:rPr>
              <a:t>the</a:t>
            </a:r>
            <a:r>
              <a:rPr lang="ja-JP" altLang="en-US" sz="2800" b="1" dirty="0" smtClean="0">
                <a:solidFill>
                  <a:srgbClr val="FFC000"/>
                </a:solidFill>
              </a:rPr>
              <a:t>　</a:t>
            </a:r>
            <a:r>
              <a:rPr lang="en-US" altLang="ja-JP" sz="2800" b="1" dirty="0" smtClean="0">
                <a:solidFill>
                  <a:srgbClr val="FFC000"/>
                </a:solidFill>
              </a:rPr>
              <a:t>Shape of Black Hole Shadow</a:t>
            </a:r>
            <a:r>
              <a:rPr lang="ja-JP" altLang="en-US" sz="2800" b="1" dirty="0" smtClean="0">
                <a:solidFill>
                  <a:srgbClr val="FFC000"/>
                </a:solidFill>
              </a:rPr>
              <a:t>　（</a:t>
            </a:r>
            <a:r>
              <a:rPr lang="en-US" altLang="ja-JP" sz="2800" b="1" dirty="0" smtClean="0">
                <a:solidFill>
                  <a:srgbClr val="FFC000"/>
                </a:solidFill>
              </a:rPr>
              <a:t>R. Takahashi, 05).</a:t>
            </a:r>
            <a:endParaRPr lang="en-US" altLang="ja-JP" sz="2800" b="1" dirty="0">
              <a:solidFill>
                <a:srgbClr val="FFC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14282" y="1714488"/>
            <a:ext cx="8436733" cy="4786346"/>
          </a:xfrm>
          <a:prstGeom prst="rect">
            <a:avLst/>
          </a:prstGeom>
          <a:noFill/>
          <a:ln w="9525">
            <a:noFill/>
            <a:miter lim="800000"/>
            <a:headEnd/>
            <a:tailEnd/>
          </a:ln>
        </p:spPr>
      </p:pic>
      <p:sp>
        <p:nvSpPr>
          <p:cNvPr id="3" name="サブタイトル 2"/>
          <p:cNvSpPr>
            <a:spLocks noGrp="1"/>
          </p:cNvSpPr>
          <p:nvPr>
            <p:ph type="subTitle" idx="1"/>
          </p:nvPr>
        </p:nvSpPr>
        <p:spPr>
          <a:xfrm>
            <a:off x="1142976" y="5815026"/>
            <a:ext cx="6400800" cy="757246"/>
          </a:xfrm>
        </p:spPr>
        <p:txBody>
          <a:bodyPr/>
          <a:lstStyle/>
          <a:p>
            <a:r>
              <a:rPr kumimoji="1" lang="en-US" altLang="ja-JP" dirty="0" smtClean="0"/>
              <a:t>R. Takahashi (2004,2005)</a:t>
            </a:r>
            <a:endParaRPr kumimoji="1" lang="ja-JP" altLang="en-US" dirty="0"/>
          </a:p>
        </p:txBody>
      </p:sp>
      <p:sp>
        <p:nvSpPr>
          <p:cNvPr id="6" name="テキスト ボックス 5"/>
          <p:cNvSpPr txBox="1"/>
          <p:nvPr/>
        </p:nvSpPr>
        <p:spPr>
          <a:xfrm>
            <a:off x="857224" y="1214422"/>
            <a:ext cx="2286016" cy="584775"/>
          </a:xfrm>
          <a:prstGeom prst="rect">
            <a:avLst/>
          </a:prstGeom>
          <a:noFill/>
        </p:spPr>
        <p:txBody>
          <a:bodyPr wrap="square" rtlCol="0">
            <a:spAutoFit/>
          </a:bodyPr>
          <a:lstStyle/>
          <a:p>
            <a:r>
              <a:rPr kumimoji="1" lang="en-US" altLang="ja-JP" sz="3200" dirty="0" smtClean="0">
                <a:solidFill>
                  <a:srgbClr val="FFFF00"/>
                </a:solidFill>
              </a:rPr>
              <a:t>No Spin </a:t>
            </a:r>
            <a:endParaRPr kumimoji="1" lang="ja-JP" altLang="en-US" sz="3200" dirty="0">
              <a:solidFill>
                <a:srgbClr val="FFFF00"/>
              </a:solidFill>
            </a:endParaRPr>
          </a:p>
        </p:txBody>
      </p:sp>
      <p:sp>
        <p:nvSpPr>
          <p:cNvPr id="8" name="テキスト ボックス 7"/>
          <p:cNvSpPr txBox="1"/>
          <p:nvPr/>
        </p:nvSpPr>
        <p:spPr>
          <a:xfrm>
            <a:off x="4429124" y="1214422"/>
            <a:ext cx="2749471" cy="584775"/>
          </a:xfrm>
          <a:prstGeom prst="rect">
            <a:avLst/>
          </a:prstGeom>
          <a:noFill/>
        </p:spPr>
        <p:txBody>
          <a:bodyPr wrap="none" rtlCol="0">
            <a:spAutoFit/>
          </a:bodyPr>
          <a:lstStyle/>
          <a:p>
            <a:r>
              <a:rPr kumimoji="1" lang="en-US" altLang="ja-JP" sz="3200" dirty="0" smtClean="0">
                <a:solidFill>
                  <a:srgbClr val="FFFF00"/>
                </a:solidFill>
              </a:rPr>
              <a:t>Maximum</a:t>
            </a:r>
            <a:r>
              <a:rPr kumimoji="1" lang="en-US" altLang="ja-JP" sz="3200" dirty="0" smtClean="0"/>
              <a:t> </a:t>
            </a:r>
            <a:r>
              <a:rPr kumimoji="1" lang="en-US" altLang="ja-JP" sz="3200" dirty="0" smtClean="0">
                <a:solidFill>
                  <a:srgbClr val="FFFF00"/>
                </a:solidFill>
              </a:rPr>
              <a:t>Spin</a:t>
            </a:r>
            <a:endParaRPr kumimoji="1" lang="ja-JP" altLang="en-US" sz="3200" dirty="0">
              <a:solidFill>
                <a:srgbClr val="FFFF00"/>
              </a:solidFill>
            </a:endParaRPr>
          </a:p>
        </p:txBody>
      </p:sp>
      <p:sp>
        <p:nvSpPr>
          <p:cNvPr id="9" name="タイトル 1"/>
          <p:cNvSpPr txBox="1">
            <a:spLocks/>
          </p:cNvSpPr>
          <p:nvPr/>
        </p:nvSpPr>
        <p:spPr>
          <a:xfrm>
            <a:off x="71406" y="214290"/>
            <a:ext cx="9001156" cy="71438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smtClean="0">
                <a:ln>
                  <a:noFill/>
                </a:ln>
                <a:solidFill>
                  <a:srgbClr val="FFFF00"/>
                </a:solidFill>
                <a:effectLst/>
                <a:uLnTx/>
                <a:uFillTx/>
                <a:latin typeface="+mj-lt"/>
                <a:ea typeface="+mj-ea"/>
                <a:cs typeface="+mj-cs"/>
              </a:rPr>
              <a:t>The effect of spin on black hole shadow</a:t>
            </a:r>
            <a:endParaRPr kumimoji="1" lang="ja-JP" altLang="en-US" sz="4400" b="0" i="0" u="none" strike="noStrike" kern="1200" cap="none" spc="0" normalizeH="0" baseline="0" noProof="0" dirty="0" smtClean="0">
              <a:ln>
                <a:noFill/>
              </a:ln>
              <a:solidFill>
                <a:srgbClr val="FFFF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2675" t="2976" r="4609" b="6944"/>
          <a:stretch>
            <a:fillRect/>
          </a:stretch>
        </p:blipFill>
        <p:spPr bwMode="auto">
          <a:xfrm>
            <a:off x="0" y="683627"/>
            <a:ext cx="5214942" cy="6080503"/>
          </a:xfrm>
          <a:prstGeom prst="rect">
            <a:avLst/>
          </a:prstGeom>
          <a:noFill/>
          <a:ln>
            <a:noFill/>
          </a:ln>
        </p:spPr>
      </p:pic>
      <p:sp>
        <p:nvSpPr>
          <p:cNvPr id="5" name="サブタイトル 2"/>
          <p:cNvSpPr txBox="1">
            <a:spLocks/>
          </p:cNvSpPr>
          <p:nvPr/>
        </p:nvSpPr>
        <p:spPr>
          <a:xfrm>
            <a:off x="5715008" y="5857892"/>
            <a:ext cx="3143240" cy="857256"/>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1" lang="en-US" altLang="ja-JP" sz="3200" b="0" i="0" u="none" strike="noStrike" kern="1200" cap="none" spc="0" normalizeH="0" baseline="0" noProof="0" dirty="0" smtClean="0">
                <a:ln>
                  <a:noFill/>
                </a:ln>
                <a:solidFill>
                  <a:srgbClr val="FFFF00"/>
                </a:solidFill>
                <a:effectLst/>
                <a:uLnTx/>
                <a:uFillTx/>
                <a:latin typeface="+mn-lt"/>
                <a:ea typeface="+mn-ea"/>
                <a:cs typeface="+mn-cs"/>
              </a:rPr>
              <a:t>R. Takahashi</a:t>
            </a:r>
          </a:p>
          <a:p>
            <a:pPr marL="342900" marR="0" lvl="0" indent="-342900" algn="l" defTabSz="914400" rtl="0" eaLnBrk="1" fontAlgn="auto" latinLnBrk="0" hangingPunct="1">
              <a:lnSpc>
                <a:spcPct val="100000"/>
              </a:lnSpc>
              <a:spcBef>
                <a:spcPct val="20000"/>
              </a:spcBef>
              <a:spcAft>
                <a:spcPts val="0"/>
              </a:spcAft>
              <a:buClrTx/>
              <a:buSzTx/>
              <a:tabLst/>
              <a:defRPr/>
            </a:pPr>
            <a:r>
              <a:rPr kumimoji="1" lang="ja-JP" altLang="en-US" sz="3200" b="0" i="0" u="none" strike="noStrike" kern="1200" cap="none" spc="0" normalizeH="0" baseline="0" noProof="0" dirty="0" smtClean="0">
                <a:ln>
                  <a:noFill/>
                </a:ln>
                <a:solidFill>
                  <a:srgbClr val="FFFF00"/>
                </a:solidFill>
                <a:effectLst/>
                <a:uLnTx/>
                <a:uFillTx/>
                <a:latin typeface="+mn-lt"/>
                <a:ea typeface="+mn-ea"/>
                <a:cs typeface="+mn-cs"/>
              </a:rPr>
              <a:t>　</a:t>
            </a:r>
            <a:r>
              <a:rPr kumimoji="1" lang="en-US" altLang="ja-JP" sz="3200" b="0" i="0" u="none" strike="noStrike" kern="1200" cap="none" spc="0" normalizeH="0" baseline="0" noProof="0" dirty="0" smtClean="0">
                <a:ln>
                  <a:noFill/>
                </a:ln>
                <a:solidFill>
                  <a:srgbClr val="FFFF00"/>
                </a:solidFill>
                <a:effectLst/>
                <a:uLnTx/>
                <a:uFillTx/>
                <a:latin typeface="+mn-lt"/>
                <a:ea typeface="+mn-ea"/>
                <a:cs typeface="+mn-cs"/>
              </a:rPr>
              <a:t>(2004,2005)</a:t>
            </a:r>
            <a:endParaRPr kumimoji="1" lang="ja-JP" altLang="en-US" sz="3200" b="0" i="0" u="none" strike="noStrike" kern="1200" cap="none" spc="0" normalizeH="0" baseline="0" noProof="0" dirty="0" smtClean="0">
              <a:ln>
                <a:noFill/>
              </a:ln>
              <a:solidFill>
                <a:srgbClr val="FFFF00"/>
              </a:solidFill>
              <a:effectLst/>
              <a:uLnTx/>
              <a:uFillTx/>
              <a:latin typeface="+mn-lt"/>
              <a:ea typeface="+mn-ea"/>
              <a:cs typeface="+mn-cs"/>
            </a:endParaRPr>
          </a:p>
        </p:txBody>
      </p:sp>
      <p:sp>
        <p:nvSpPr>
          <p:cNvPr id="2" name="タイトル 1"/>
          <p:cNvSpPr>
            <a:spLocks noGrp="1"/>
          </p:cNvSpPr>
          <p:nvPr>
            <p:ph type="title"/>
          </p:nvPr>
        </p:nvSpPr>
        <p:spPr>
          <a:xfrm>
            <a:off x="142844" y="-24"/>
            <a:ext cx="9001156" cy="714380"/>
          </a:xfrm>
        </p:spPr>
        <p:txBody>
          <a:bodyPr>
            <a:normAutofit fontScale="90000"/>
          </a:bodyPr>
          <a:lstStyle/>
          <a:p>
            <a:r>
              <a:rPr kumimoji="1" lang="en-US" altLang="ja-JP" dirty="0" smtClean="0">
                <a:solidFill>
                  <a:srgbClr val="FFFF00"/>
                </a:solidFill>
              </a:rPr>
              <a:t>The effect of charge on black hole shadow</a:t>
            </a:r>
            <a:endParaRPr kumimoji="1" lang="ja-JP" altLang="en-US" dirty="0">
              <a:solidFill>
                <a:srgbClr val="FFFF00"/>
              </a:solidFill>
            </a:endParaRPr>
          </a:p>
        </p:txBody>
      </p:sp>
      <p:sp>
        <p:nvSpPr>
          <p:cNvPr id="6" name="テキスト ボックス 5"/>
          <p:cNvSpPr txBox="1"/>
          <p:nvPr/>
        </p:nvSpPr>
        <p:spPr>
          <a:xfrm>
            <a:off x="5286380" y="785794"/>
            <a:ext cx="3786182" cy="4708981"/>
          </a:xfrm>
          <a:prstGeom prst="rect">
            <a:avLst/>
          </a:prstGeom>
          <a:noFill/>
        </p:spPr>
        <p:txBody>
          <a:bodyPr wrap="square" rtlCol="0">
            <a:spAutoFit/>
          </a:bodyPr>
          <a:lstStyle/>
          <a:p>
            <a:r>
              <a:rPr kumimoji="1" lang="en-US" altLang="ja-JP" sz="2800" dirty="0" smtClean="0">
                <a:solidFill>
                  <a:srgbClr val="FFFF00"/>
                </a:solidFill>
              </a:rPr>
              <a:t>Black hole shadow </a:t>
            </a:r>
          </a:p>
          <a:p>
            <a:r>
              <a:rPr lang="en-US" altLang="ja-JP" sz="2800" dirty="0" smtClean="0">
                <a:solidFill>
                  <a:srgbClr val="FFFF00"/>
                </a:solidFill>
              </a:rPr>
              <a:t>is</a:t>
            </a:r>
            <a:r>
              <a:rPr lang="ja-JP" altLang="en-US" sz="2800" dirty="0" smtClean="0">
                <a:solidFill>
                  <a:srgbClr val="FFFF00"/>
                </a:solidFill>
              </a:rPr>
              <a:t> </a:t>
            </a:r>
            <a:r>
              <a:rPr lang="en-US" altLang="ja-JP" sz="2800" dirty="0" smtClean="0">
                <a:solidFill>
                  <a:srgbClr val="FFFF00"/>
                </a:solidFill>
              </a:rPr>
              <a:t>governed only by the black hole metric.</a:t>
            </a:r>
            <a:endParaRPr kumimoji="1" lang="en-US" altLang="ja-JP" sz="2800" dirty="0" smtClean="0">
              <a:solidFill>
                <a:srgbClr val="FFFF00"/>
              </a:solidFill>
            </a:endParaRPr>
          </a:p>
          <a:p>
            <a:r>
              <a:rPr kumimoji="1" lang="en-US" altLang="ja-JP" sz="2800" dirty="0" smtClean="0">
                <a:solidFill>
                  <a:srgbClr val="FFFF00"/>
                </a:solidFill>
              </a:rPr>
              <a:t>From the shape of black hole shadow,</a:t>
            </a:r>
          </a:p>
          <a:p>
            <a:r>
              <a:rPr lang="en-US" altLang="ja-JP" sz="2800" dirty="0" smtClean="0">
                <a:solidFill>
                  <a:srgbClr val="FFFF00"/>
                </a:solidFill>
              </a:rPr>
              <a:t>We can measure the metric </a:t>
            </a:r>
            <a:r>
              <a:rPr kumimoji="1" lang="en-US" altLang="ja-JP" sz="2800" dirty="0" smtClean="0">
                <a:solidFill>
                  <a:srgbClr val="FFFF00"/>
                </a:solidFill>
              </a:rPr>
              <a:t>(mass, spin, &amp; charge) of the black hole directly!</a:t>
            </a:r>
          </a:p>
          <a:p>
            <a:endParaRPr kumimoji="1" lang="en-US" altLang="ja-JP" dirty="0" smtClean="0">
              <a:solidFill>
                <a:srgbClr val="FFFF00"/>
              </a:solidFill>
            </a:endParaRPr>
          </a:p>
          <a:p>
            <a:endParaRPr kumimoji="1" lang="ja-JP" altLang="en-US" dirty="0">
              <a:solidFill>
                <a:srgbClr val="FFFF00"/>
              </a:solidFill>
            </a:endParaRPr>
          </a:p>
        </p:txBody>
      </p:sp>
      <p:sp>
        <p:nvSpPr>
          <p:cNvPr id="7" name="テキスト ボックス 6"/>
          <p:cNvSpPr txBox="1"/>
          <p:nvPr/>
        </p:nvSpPr>
        <p:spPr>
          <a:xfrm>
            <a:off x="1714480" y="3500438"/>
            <a:ext cx="2428892" cy="584775"/>
          </a:xfrm>
          <a:prstGeom prst="rect">
            <a:avLst/>
          </a:prstGeom>
          <a:solidFill>
            <a:schemeClr val="bg1"/>
          </a:solidFill>
        </p:spPr>
        <p:txBody>
          <a:bodyPr wrap="square" rtlCol="0">
            <a:spAutoFit/>
          </a:bodyPr>
          <a:lstStyle/>
          <a:p>
            <a:r>
              <a:rPr kumimoji="1" lang="en-US" altLang="ja-JP" sz="1600" dirty="0" smtClean="0"/>
              <a:t>No charge</a:t>
            </a:r>
          </a:p>
          <a:p>
            <a:r>
              <a:rPr kumimoji="1" lang="en-US" altLang="ja-JP" sz="1600" dirty="0" smtClean="0"/>
              <a:t>Maximum</a:t>
            </a:r>
            <a:r>
              <a:rPr kumimoji="1" lang="ja-JP" altLang="en-US" sz="1600" dirty="0" smtClean="0"/>
              <a:t>　</a:t>
            </a:r>
            <a:r>
              <a:rPr kumimoji="1" lang="en-US" altLang="ja-JP" sz="1600" dirty="0" smtClean="0"/>
              <a:t>charge</a:t>
            </a:r>
            <a:endParaRPr kumimoji="1" lang="ja-JP" alt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1406" y="556795"/>
            <a:ext cx="9001156" cy="2800767"/>
          </a:xfrm>
          <a:prstGeom prst="rect">
            <a:avLst/>
          </a:prstGeom>
          <a:noFill/>
        </p:spPr>
        <p:txBody>
          <a:bodyPr wrap="square" rtlCol="0">
            <a:spAutoFit/>
          </a:bodyPr>
          <a:lstStyle/>
          <a:p>
            <a:pPr algn="ctr"/>
            <a:r>
              <a:rPr lang="en-US" altLang="ja-JP" sz="4400" dirty="0" smtClean="0">
                <a:solidFill>
                  <a:srgbClr val="FFFF00"/>
                </a:solidFill>
              </a:rPr>
              <a:t>Can we observe black  hole? </a:t>
            </a:r>
          </a:p>
          <a:p>
            <a:pPr algn="ctr"/>
            <a:r>
              <a:rPr lang="en-US" altLang="ja-JP" sz="4400" dirty="0" smtClean="0">
                <a:solidFill>
                  <a:srgbClr val="FFFF00"/>
                </a:solidFill>
              </a:rPr>
              <a:t>Yes, we can </a:t>
            </a:r>
          </a:p>
          <a:p>
            <a:pPr algn="ctr"/>
            <a:r>
              <a:rPr lang="en-US" altLang="ja-JP" sz="4400" dirty="0" smtClean="0">
                <a:solidFill>
                  <a:srgbClr val="FFFF00"/>
                </a:solidFill>
              </a:rPr>
              <a:t>with </a:t>
            </a:r>
            <a:r>
              <a:rPr kumimoji="1" lang="en-US" altLang="ja-JP" sz="4400" dirty="0" smtClean="0">
                <a:solidFill>
                  <a:srgbClr val="FFFF00"/>
                </a:solidFill>
              </a:rPr>
              <a:t>VLBI observations of SgrA*</a:t>
            </a:r>
          </a:p>
          <a:p>
            <a:pPr algn="ctr"/>
            <a:r>
              <a:rPr kumimoji="1" lang="en-US" altLang="ja-JP" sz="4400" dirty="0" smtClean="0">
                <a:solidFill>
                  <a:srgbClr val="FFFF00"/>
                </a:solidFill>
              </a:rPr>
              <a:t>at sub-millimeter wavelength! </a:t>
            </a:r>
            <a:endParaRPr kumimoji="1" lang="ja-JP" altLang="en-US" sz="4400"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26" descr="C:\My Documents\bhsize.bmp"/>
          <p:cNvPicPr>
            <a:picLocks noChangeAspect="1" noChangeArrowheads="1"/>
          </p:cNvPicPr>
          <p:nvPr/>
        </p:nvPicPr>
        <p:blipFill>
          <a:blip r:embed="rId3" cstate="print"/>
          <a:srcRect/>
          <a:stretch>
            <a:fillRect/>
          </a:stretch>
        </p:blipFill>
        <p:spPr bwMode="auto">
          <a:xfrm>
            <a:off x="228600" y="714356"/>
            <a:ext cx="8651875" cy="4953016"/>
          </a:xfrm>
          <a:prstGeom prst="rect">
            <a:avLst/>
          </a:prstGeom>
          <a:noFill/>
        </p:spPr>
      </p:pic>
      <p:sp>
        <p:nvSpPr>
          <p:cNvPr id="33795" name="Text Box 1027"/>
          <p:cNvSpPr txBox="1">
            <a:spLocks noChangeArrowheads="1"/>
          </p:cNvSpPr>
          <p:nvPr/>
        </p:nvSpPr>
        <p:spPr bwMode="auto">
          <a:xfrm>
            <a:off x="1671638" y="71414"/>
            <a:ext cx="6019800" cy="628650"/>
          </a:xfrm>
          <a:prstGeom prst="rect">
            <a:avLst/>
          </a:prstGeom>
          <a:noFill/>
          <a:ln w="9525">
            <a:noFill/>
            <a:miter lim="800000"/>
            <a:headEnd/>
            <a:tailEnd/>
          </a:ln>
          <a:effectLst/>
        </p:spPr>
        <p:txBody>
          <a:bodyPr wrap="none" lIns="17916" tIns="8956" rIns="17916" bIns="8956">
            <a:spAutoFit/>
          </a:bodyPr>
          <a:lstStyle/>
          <a:p>
            <a:pPr>
              <a:spcBef>
                <a:spcPct val="20000"/>
              </a:spcBef>
            </a:pPr>
            <a:r>
              <a:rPr lang="en-US" altLang="ja-JP" sz="4000" b="1" dirty="0">
                <a:solidFill>
                  <a:schemeClr val="bg1"/>
                </a:solidFill>
              </a:rPr>
              <a:t>Shadow Size of Black Holes</a:t>
            </a:r>
          </a:p>
        </p:txBody>
      </p:sp>
      <p:sp>
        <p:nvSpPr>
          <p:cNvPr id="33796" name="Text Box 1028"/>
          <p:cNvSpPr txBox="1">
            <a:spLocks noChangeArrowheads="1"/>
          </p:cNvSpPr>
          <p:nvPr/>
        </p:nvSpPr>
        <p:spPr bwMode="auto">
          <a:xfrm>
            <a:off x="214282" y="5572140"/>
            <a:ext cx="8715436" cy="1384995"/>
          </a:xfrm>
          <a:prstGeom prst="rect">
            <a:avLst/>
          </a:prstGeom>
          <a:noFill/>
          <a:ln w="9525">
            <a:noFill/>
            <a:miter lim="800000"/>
            <a:headEnd/>
            <a:tailEnd/>
          </a:ln>
          <a:effectLst/>
        </p:spPr>
        <p:txBody>
          <a:bodyPr wrap="square">
            <a:spAutoFit/>
          </a:bodyPr>
          <a:lstStyle/>
          <a:p>
            <a:r>
              <a:rPr lang="en-US" altLang="ja-JP" sz="2800" dirty="0">
                <a:solidFill>
                  <a:schemeClr val="bg1"/>
                </a:solidFill>
              </a:rPr>
              <a:t>SgrA*, central massive black hole at our galactic center</a:t>
            </a:r>
            <a:r>
              <a:rPr lang="ja-JP" altLang="en-US" sz="2800" dirty="0">
                <a:solidFill>
                  <a:schemeClr val="bg1"/>
                </a:solidFill>
              </a:rPr>
              <a:t>　</a:t>
            </a:r>
            <a:r>
              <a:rPr lang="en-US" altLang="ja-JP" sz="2800" dirty="0">
                <a:solidFill>
                  <a:schemeClr val="bg1"/>
                </a:solidFill>
              </a:rPr>
              <a:t>has </a:t>
            </a:r>
            <a:r>
              <a:rPr lang="en-US" altLang="ja-JP" sz="2800" u="sng" dirty="0">
                <a:solidFill>
                  <a:schemeClr val="bg1"/>
                </a:solidFill>
              </a:rPr>
              <a:t>the biggest apparent size </a:t>
            </a:r>
            <a:r>
              <a:rPr lang="en-US" altLang="ja-JP" sz="2800" dirty="0" smtClean="0">
                <a:solidFill>
                  <a:schemeClr val="bg1"/>
                </a:solidFill>
              </a:rPr>
              <a:t>of Rs=6-10μ</a:t>
            </a:r>
            <a:r>
              <a:rPr lang="ja-JP" altLang="en-US" sz="2800" dirty="0" smtClean="0">
                <a:solidFill>
                  <a:schemeClr val="bg1"/>
                </a:solidFill>
              </a:rPr>
              <a:t>ａｓ</a:t>
            </a:r>
            <a:r>
              <a:rPr lang="en-US" altLang="ja-JP" sz="2800" dirty="0" smtClean="0">
                <a:solidFill>
                  <a:schemeClr val="bg1"/>
                </a:solidFill>
              </a:rPr>
              <a:t>.</a:t>
            </a:r>
            <a:r>
              <a:rPr lang="ja-JP" altLang="en-US" sz="2800" dirty="0" smtClean="0">
                <a:solidFill>
                  <a:schemeClr val="bg1"/>
                </a:solidFill>
              </a:rPr>
              <a:t>　（</a:t>
            </a:r>
            <a:r>
              <a:rPr lang="en-US" altLang="ja-JP" sz="2800" dirty="0" smtClean="0">
                <a:solidFill>
                  <a:schemeClr val="bg1"/>
                </a:solidFill>
              </a:rPr>
              <a:t>Schwarzschild case</a:t>
            </a:r>
            <a:r>
              <a:rPr lang="ja-JP" altLang="en-US" sz="2800" dirty="0" smtClean="0">
                <a:solidFill>
                  <a:schemeClr val="bg1"/>
                </a:solidFill>
              </a:rPr>
              <a:t>）</a:t>
            </a:r>
            <a:endParaRPr lang="en-US" altLang="ja-JP" sz="1600" dirty="0">
              <a:solidFill>
                <a:schemeClr val="bg1"/>
              </a:solidFill>
            </a:endParaRPr>
          </a:p>
        </p:txBody>
      </p:sp>
      <p:pic>
        <p:nvPicPr>
          <p:cNvPr id="33797" name="Picture 1029" descr="C:\My Documents\htp\takahashi\SAincli80.jpg"/>
          <p:cNvPicPr>
            <a:picLocks noChangeAspect="1" noChangeArrowheads="1"/>
          </p:cNvPicPr>
          <p:nvPr/>
        </p:nvPicPr>
        <p:blipFill>
          <a:blip r:embed="rId4" cstate="print"/>
          <a:srcRect/>
          <a:stretch>
            <a:fillRect/>
          </a:stretch>
        </p:blipFill>
        <p:spPr bwMode="auto">
          <a:xfrm>
            <a:off x="104775" y="304800"/>
            <a:ext cx="1477963" cy="1600200"/>
          </a:xfrm>
          <a:prstGeom prst="rect">
            <a:avLst/>
          </a:prstGeom>
          <a:noFill/>
        </p:spPr>
      </p:pic>
      <p:sp>
        <p:nvSpPr>
          <p:cNvPr id="33798" name="Line 1030"/>
          <p:cNvSpPr>
            <a:spLocks noChangeShapeType="1"/>
          </p:cNvSpPr>
          <p:nvPr/>
        </p:nvSpPr>
        <p:spPr bwMode="auto">
          <a:xfrm>
            <a:off x="609600" y="1295400"/>
            <a:ext cx="457200" cy="0"/>
          </a:xfrm>
          <a:prstGeom prst="line">
            <a:avLst/>
          </a:prstGeom>
          <a:noFill/>
          <a:ln w="38100">
            <a:solidFill>
              <a:srgbClr val="FFFF00"/>
            </a:solidFill>
            <a:round/>
            <a:headEnd type="triangle" w="med" len="med"/>
            <a:tailEnd type="triangle" w="med" len="med"/>
          </a:ln>
          <a:effectLst/>
        </p:spPr>
        <p:txBody>
          <a:bodyPr anchor="ctr"/>
          <a:lstStyle/>
          <a:p>
            <a:endParaRPr lang="ja-JP" altLang="en-US" dirty="0"/>
          </a:p>
        </p:txBody>
      </p:sp>
      <p:sp>
        <p:nvSpPr>
          <p:cNvPr id="33799" name="Text Box 1031"/>
          <p:cNvSpPr txBox="1">
            <a:spLocks noChangeArrowheads="1"/>
          </p:cNvSpPr>
          <p:nvPr/>
        </p:nvSpPr>
        <p:spPr bwMode="auto">
          <a:xfrm>
            <a:off x="304800" y="1447800"/>
            <a:ext cx="1025525" cy="396875"/>
          </a:xfrm>
          <a:prstGeom prst="rect">
            <a:avLst/>
          </a:prstGeom>
          <a:solidFill>
            <a:srgbClr val="FF9900"/>
          </a:solidFill>
          <a:ln w="9525">
            <a:noFill/>
            <a:miter lim="800000"/>
            <a:headEnd/>
            <a:tailEnd/>
          </a:ln>
          <a:effectLst/>
        </p:spPr>
        <p:txBody>
          <a:bodyPr>
            <a:spAutoFit/>
          </a:bodyPr>
          <a:lstStyle/>
          <a:p>
            <a:r>
              <a:rPr lang="ja-JP" altLang="en-US" sz="2000" dirty="0">
                <a:solidFill>
                  <a:schemeClr val="bg1"/>
                </a:solidFill>
              </a:rPr>
              <a:t>～５</a:t>
            </a:r>
            <a:r>
              <a:rPr lang="en-US" altLang="ja-JP" sz="2000" dirty="0">
                <a:solidFill>
                  <a:schemeClr val="bg1"/>
                </a:solidFill>
              </a:rPr>
              <a:t>Rs</a:t>
            </a:r>
          </a:p>
        </p:txBody>
      </p:sp>
      <p:sp>
        <p:nvSpPr>
          <p:cNvPr id="33800" name="Text Box 1032"/>
          <p:cNvSpPr txBox="1">
            <a:spLocks noChangeArrowheads="1"/>
          </p:cNvSpPr>
          <p:nvPr/>
        </p:nvSpPr>
        <p:spPr bwMode="auto">
          <a:xfrm>
            <a:off x="7813675" y="533400"/>
            <a:ext cx="1025525" cy="396875"/>
          </a:xfrm>
          <a:prstGeom prst="rect">
            <a:avLst/>
          </a:prstGeom>
          <a:solidFill>
            <a:srgbClr val="FF9900"/>
          </a:solidFill>
          <a:ln w="9525">
            <a:noFill/>
            <a:miter lim="800000"/>
            <a:headEnd/>
            <a:tailEnd/>
          </a:ln>
          <a:effectLst/>
        </p:spPr>
        <p:txBody>
          <a:bodyPr>
            <a:spAutoFit/>
          </a:bodyPr>
          <a:lstStyle/>
          <a:p>
            <a:r>
              <a:rPr lang="ja-JP" altLang="en-US" sz="2000" dirty="0">
                <a:solidFill>
                  <a:schemeClr val="bg1"/>
                </a:solidFill>
              </a:rPr>
              <a:t>～５</a:t>
            </a:r>
            <a:r>
              <a:rPr lang="en-US" altLang="ja-JP" sz="2000" dirty="0">
                <a:solidFill>
                  <a:schemeClr val="bg1"/>
                </a:solidFill>
              </a:rPr>
              <a:t>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337253" y="2285992"/>
            <a:ext cx="4469493" cy="461665"/>
          </a:xfrm>
          <a:prstGeom prst="rect">
            <a:avLst/>
          </a:prstGeom>
        </p:spPr>
        <p:txBody>
          <a:bodyPr wrap="none">
            <a:spAutoFit/>
          </a:bodyPr>
          <a:lstStyle/>
          <a:p>
            <a:r>
              <a:rPr lang="en-US" altLang="ja-JP" dirty="0" smtClean="0">
                <a:hlinkClick r:id="rId2"/>
              </a:rPr>
              <a:t>http://astro.cas.cz/bh2010/program</a:t>
            </a:r>
            <a:endParaRPr lang="ja-JP" altLang="en-US" dirty="0"/>
          </a:p>
        </p:txBody>
      </p:sp>
      <p:pic>
        <p:nvPicPr>
          <p:cNvPr id="5" name="Picture 1" descr="C:\Documents and Settings\MiyoshiMakoto\My Documents\BH2010\0001.jpg"/>
          <p:cNvPicPr>
            <a:picLocks noChangeAspect="1" noChangeArrowheads="1"/>
          </p:cNvPicPr>
          <p:nvPr/>
        </p:nvPicPr>
        <p:blipFill>
          <a:blip r:embed="rId3" cstate="print"/>
          <a:srcRect/>
          <a:stretch>
            <a:fillRect/>
          </a:stretch>
        </p:blipFill>
        <p:spPr bwMode="auto">
          <a:xfrm>
            <a:off x="-1" y="0"/>
            <a:ext cx="8667399" cy="1928802"/>
          </a:xfrm>
          <a:prstGeom prst="rect">
            <a:avLst/>
          </a:prstGeom>
          <a:noFill/>
        </p:spPr>
      </p:pic>
      <p:sp>
        <p:nvSpPr>
          <p:cNvPr id="17" name="テキスト ボックス 16"/>
          <p:cNvSpPr txBox="1"/>
          <p:nvPr/>
        </p:nvSpPr>
        <p:spPr>
          <a:xfrm>
            <a:off x="285720" y="3214686"/>
            <a:ext cx="8286808" cy="1815882"/>
          </a:xfrm>
          <a:prstGeom prst="rect">
            <a:avLst/>
          </a:prstGeom>
          <a:noFill/>
        </p:spPr>
        <p:txBody>
          <a:bodyPr wrap="square" rtlCol="0">
            <a:spAutoFit/>
          </a:bodyPr>
          <a:lstStyle/>
          <a:p>
            <a:r>
              <a:rPr lang="en-US" altLang="ja-JP" sz="2800" dirty="0" smtClean="0">
                <a:solidFill>
                  <a:srgbClr val="FFFF00"/>
                </a:solidFill>
              </a:rPr>
              <a:t>Probing strong gravity in stellar mass black holes</a:t>
            </a:r>
            <a:br>
              <a:rPr lang="en-US" altLang="ja-JP" sz="2800" dirty="0" smtClean="0">
                <a:solidFill>
                  <a:srgbClr val="FFFF00"/>
                </a:solidFill>
              </a:rPr>
            </a:br>
            <a:r>
              <a:rPr lang="en-US" altLang="ja-JP" sz="2800" dirty="0" smtClean="0">
                <a:solidFill>
                  <a:srgbClr val="FFFF00"/>
                </a:solidFill>
              </a:rPr>
              <a:t>Probing strong gravity in super-massive black holes</a:t>
            </a:r>
            <a:br>
              <a:rPr lang="en-US" altLang="ja-JP" sz="2800" dirty="0" smtClean="0">
                <a:solidFill>
                  <a:srgbClr val="FFFF00"/>
                </a:solidFill>
              </a:rPr>
            </a:br>
            <a:r>
              <a:rPr lang="en-US" altLang="ja-JP" sz="2800" dirty="0" smtClean="0">
                <a:solidFill>
                  <a:srgbClr val="FFFF00"/>
                </a:solidFill>
              </a:rPr>
              <a:t>Probing strong gravity in the Galactic centre</a:t>
            </a:r>
            <a:br>
              <a:rPr lang="en-US" altLang="ja-JP" sz="2800" dirty="0" smtClean="0">
                <a:solidFill>
                  <a:srgbClr val="FFFF00"/>
                </a:solidFill>
              </a:rPr>
            </a:br>
            <a:r>
              <a:rPr lang="en-US" altLang="ja-JP" sz="2800" dirty="0" smtClean="0">
                <a:solidFill>
                  <a:srgbClr val="FFFF00"/>
                </a:solidFill>
              </a:rPr>
              <a:t>Observational perspectives and future techniques</a:t>
            </a:r>
            <a:endParaRPr kumimoji="1" lang="ja-JP" altLang="en-US" sz="2800"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idx="4294967295"/>
          </p:nvPr>
        </p:nvSpPr>
        <p:spPr>
          <a:xfrm>
            <a:off x="152432" y="2928934"/>
            <a:ext cx="8991600" cy="1143000"/>
          </a:xfrm>
        </p:spPr>
        <p:txBody>
          <a:bodyPr lIns="95761" tIns="47880" rIns="95761" bIns="47880"/>
          <a:lstStyle/>
          <a:p>
            <a:pPr algn="l" eaLnBrk="1" hangingPunct="1">
              <a:spcBef>
                <a:spcPct val="20000"/>
              </a:spcBef>
            </a:pPr>
            <a:r>
              <a:rPr lang="en-US" altLang="ja-JP" sz="4000" dirty="0" smtClean="0">
                <a:solidFill>
                  <a:schemeClr val="tx1"/>
                </a:solidFill>
              </a:rPr>
              <a:t> </a:t>
            </a:r>
            <a:r>
              <a:rPr lang="en-US" altLang="ja-JP" sz="4000" dirty="0" smtClean="0">
                <a:solidFill>
                  <a:srgbClr val="FFCC00"/>
                </a:solidFill>
              </a:rPr>
              <a:t>SgrA* has been investigated by VLBI</a:t>
            </a:r>
            <a:br>
              <a:rPr lang="en-US" altLang="ja-JP" sz="4000" dirty="0" smtClean="0">
                <a:solidFill>
                  <a:srgbClr val="FFCC00"/>
                </a:solidFill>
              </a:rPr>
            </a:br>
            <a:r>
              <a:rPr lang="en-US" altLang="ja-JP" sz="4000" dirty="0" smtClean="0">
                <a:solidFill>
                  <a:srgbClr val="FFCC00"/>
                </a:solidFill>
              </a:rPr>
              <a:t>again and again with cm to mm wave lengths, but all astronomers  failed to get the black hole (shadow) image. </a:t>
            </a:r>
            <a:br>
              <a:rPr lang="en-US" altLang="ja-JP" sz="4000" dirty="0" smtClean="0">
                <a:solidFill>
                  <a:srgbClr val="FFCC00"/>
                </a:solidFill>
              </a:rPr>
            </a:br>
            <a:r>
              <a:rPr lang="en-US" altLang="ja-JP" sz="4000" dirty="0" smtClean="0">
                <a:solidFill>
                  <a:srgbClr val="FFCC00"/>
                </a:solidFill>
              </a:rPr>
              <a:t> Because the frequency channels they observed were different channel for receiving Black-hole-broadcasting.</a:t>
            </a:r>
            <a:br>
              <a:rPr lang="en-US" altLang="ja-JP" sz="4000" dirty="0" smtClean="0">
                <a:solidFill>
                  <a:srgbClr val="FFCC00"/>
                </a:solidFill>
              </a:rPr>
            </a:br>
            <a:r>
              <a:rPr lang="en-US" altLang="ja-JP" sz="4000" dirty="0" smtClean="0">
                <a:solidFill>
                  <a:srgbClr val="FFCC00"/>
                </a:solidFill>
              </a:rPr>
              <a:t> So we only have to select the correct broadcasting black-hole channel.</a:t>
            </a:r>
            <a:br>
              <a:rPr lang="en-US" altLang="ja-JP" sz="4000" dirty="0" smtClean="0">
                <a:solidFill>
                  <a:srgbClr val="FFCC00"/>
                </a:solidFill>
              </a:rPr>
            </a:br>
            <a:endParaRPr lang="ja-JP" altLang="en-US" sz="4800" dirty="0" smtClean="0">
              <a:solidFill>
                <a:srgbClr val="FFCC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http://www.astro.ru.nl/~falcke/bh/Pictures/sgrastar-size-solarsystem-small.jpg"/>
          <p:cNvPicPr>
            <a:picLocks noChangeAspect="1" noChangeArrowheads="1"/>
          </p:cNvPicPr>
          <p:nvPr/>
        </p:nvPicPr>
        <p:blipFill>
          <a:blip r:embed="rId3" cstate="print"/>
          <a:srcRect/>
          <a:stretch>
            <a:fillRect/>
          </a:stretch>
        </p:blipFill>
        <p:spPr bwMode="auto">
          <a:xfrm>
            <a:off x="762000" y="785813"/>
            <a:ext cx="7048500" cy="5286375"/>
          </a:xfrm>
          <a:prstGeom prst="rect">
            <a:avLst/>
          </a:prstGeom>
          <a:noFill/>
          <a:ln w="9525">
            <a:noFill/>
            <a:miter lim="800000"/>
            <a:headEnd/>
            <a:tailEnd/>
          </a:ln>
        </p:spPr>
      </p:pic>
      <p:sp>
        <p:nvSpPr>
          <p:cNvPr id="18435" name="Rectangle 4"/>
          <p:cNvSpPr>
            <a:spLocks noChangeArrowheads="1"/>
          </p:cNvSpPr>
          <p:nvPr/>
        </p:nvSpPr>
        <p:spPr bwMode="auto">
          <a:xfrm>
            <a:off x="3405188" y="6248400"/>
            <a:ext cx="3757612" cy="228600"/>
          </a:xfrm>
          <a:prstGeom prst="rect">
            <a:avLst/>
          </a:prstGeom>
          <a:noFill/>
          <a:ln w="9525">
            <a:noFill/>
            <a:miter lim="800000"/>
            <a:headEnd/>
            <a:tailEnd/>
          </a:ln>
        </p:spPr>
        <p:txBody>
          <a:bodyPr wrap="none">
            <a:spAutoFit/>
          </a:bodyPr>
          <a:lstStyle/>
          <a:p>
            <a:r>
              <a:rPr lang="en-US" altLang="ja-JP" sz="900" dirty="0"/>
              <a:t>http://www.astro.ru.nl/~falcke/bh/Pictures/sgrastar-size-solarsystem-small.jpg</a:t>
            </a:r>
          </a:p>
        </p:txBody>
      </p:sp>
      <p:sp>
        <p:nvSpPr>
          <p:cNvPr id="18436" name="Text Box 8"/>
          <p:cNvSpPr txBox="1">
            <a:spLocks noChangeArrowheads="1"/>
          </p:cNvSpPr>
          <p:nvPr/>
        </p:nvSpPr>
        <p:spPr bwMode="auto">
          <a:xfrm>
            <a:off x="642910" y="269875"/>
            <a:ext cx="7872668" cy="461665"/>
          </a:xfrm>
          <a:prstGeom prst="rect">
            <a:avLst/>
          </a:prstGeom>
          <a:noFill/>
          <a:ln w="9525">
            <a:noFill/>
            <a:miter lim="800000"/>
            <a:headEnd/>
            <a:tailEnd/>
          </a:ln>
        </p:spPr>
        <p:txBody>
          <a:bodyPr wrap="none">
            <a:spAutoFit/>
          </a:bodyPr>
          <a:lstStyle/>
          <a:p>
            <a:r>
              <a:rPr lang="en-US" altLang="ja-JP" dirty="0" smtClean="0">
                <a:solidFill>
                  <a:srgbClr val="FFC000"/>
                </a:solidFill>
              </a:rPr>
              <a:t>The Size of SgrA* system is comparable  to our Solar System.</a:t>
            </a:r>
            <a:endParaRPr lang="ja-JP" altLang="en-US" dirty="0">
              <a:solidFill>
                <a:srgbClr val="FFC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Administrator\My Documents\scatfg7.jpg"/>
          <p:cNvPicPr>
            <a:picLocks noChangeAspect="1" noChangeArrowheads="1"/>
          </p:cNvPicPr>
          <p:nvPr/>
        </p:nvPicPr>
        <p:blipFill>
          <a:blip r:embed="rId3" cstate="print"/>
          <a:srcRect/>
          <a:stretch>
            <a:fillRect/>
          </a:stretch>
        </p:blipFill>
        <p:spPr bwMode="auto">
          <a:xfrm>
            <a:off x="71406" y="857232"/>
            <a:ext cx="5064125" cy="5478462"/>
          </a:xfrm>
          <a:prstGeom prst="rect">
            <a:avLst/>
          </a:prstGeom>
          <a:noFill/>
        </p:spPr>
      </p:pic>
      <p:sp>
        <p:nvSpPr>
          <p:cNvPr id="37891" name="Text Box 3"/>
          <p:cNvSpPr txBox="1">
            <a:spLocks noChangeArrowheads="1"/>
          </p:cNvSpPr>
          <p:nvPr/>
        </p:nvSpPr>
        <p:spPr bwMode="auto">
          <a:xfrm>
            <a:off x="5214942" y="714356"/>
            <a:ext cx="3868737" cy="5828908"/>
          </a:xfrm>
          <a:prstGeom prst="rect">
            <a:avLst/>
          </a:prstGeom>
          <a:noFill/>
          <a:ln w="9525">
            <a:noFill/>
            <a:miter lim="800000"/>
            <a:headEnd/>
            <a:tailEnd/>
          </a:ln>
          <a:effectLst/>
        </p:spPr>
        <p:txBody>
          <a:bodyPr lIns="17916" tIns="8956" rIns="17916" bIns="8956">
            <a:spAutoFit/>
          </a:bodyPr>
          <a:lstStyle/>
          <a:p>
            <a:pPr algn="ctr">
              <a:spcBef>
                <a:spcPct val="20000"/>
              </a:spcBef>
            </a:pPr>
            <a:r>
              <a:rPr lang="en-US" altLang="ja-JP" sz="3200" b="1" dirty="0" smtClean="0">
                <a:solidFill>
                  <a:srgbClr val="FFCC00"/>
                </a:solidFill>
              </a:rPr>
              <a:t>At low frequency, SgrA* image is scattered by plasma</a:t>
            </a:r>
            <a:r>
              <a:rPr lang="ja-JP" altLang="en-US" sz="3200" b="1" dirty="0" smtClean="0">
                <a:solidFill>
                  <a:srgbClr val="FFCC00"/>
                </a:solidFill>
              </a:rPr>
              <a:t>（∝</a:t>
            </a:r>
            <a:r>
              <a:rPr lang="en-US" altLang="ja-JP" sz="3200" b="1" dirty="0" smtClean="0">
                <a:solidFill>
                  <a:srgbClr val="FFCC00"/>
                </a:solidFill>
              </a:rPr>
              <a:t>λ</a:t>
            </a:r>
            <a:r>
              <a:rPr lang="ja-JP" altLang="en-US" sz="3200" b="1" dirty="0" smtClean="0">
                <a:solidFill>
                  <a:srgbClr val="FFCC00"/>
                </a:solidFill>
              </a:rPr>
              <a:t>＾２）</a:t>
            </a:r>
            <a:r>
              <a:rPr lang="en-US" altLang="ja-JP" sz="3200" b="1" dirty="0" smtClean="0">
                <a:solidFill>
                  <a:srgbClr val="FFCC00"/>
                </a:solidFill>
              </a:rPr>
              <a:t>.</a:t>
            </a:r>
          </a:p>
          <a:p>
            <a:pPr algn="ctr">
              <a:spcBef>
                <a:spcPct val="20000"/>
              </a:spcBef>
            </a:pPr>
            <a:r>
              <a:rPr lang="en-US" altLang="ja-JP" sz="3200" b="1" dirty="0" smtClean="0">
                <a:solidFill>
                  <a:srgbClr val="FFCC00"/>
                </a:solidFill>
              </a:rPr>
              <a:t>But </a:t>
            </a:r>
          </a:p>
          <a:p>
            <a:pPr algn="ctr">
              <a:spcBef>
                <a:spcPct val="20000"/>
              </a:spcBef>
            </a:pPr>
            <a:r>
              <a:rPr lang="en-US" altLang="ja-JP" sz="3200" b="1" dirty="0" smtClean="0">
                <a:solidFill>
                  <a:srgbClr val="FFCC00"/>
                </a:solidFill>
              </a:rPr>
              <a:t>free </a:t>
            </a:r>
            <a:r>
              <a:rPr lang="en-US" altLang="ja-JP" sz="3200" b="1" dirty="0">
                <a:solidFill>
                  <a:srgbClr val="FFCC00"/>
                </a:solidFill>
              </a:rPr>
              <a:t>from </a:t>
            </a:r>
            <a:r>
              <a:rPr lang="en-US" altLang="ja-JP" sz="3200" b="1" dirty="0" smtClean="0">
                <a:solidFill>
                  <a:srgbClr val="FFCC00"/>
                </a:solidFill>
              </a:rPr>
              <a:t>scattering </a:t>
            </a:r>
          </a:p>
          <a:p>
            <a:pPr algn="ctr">
              <a:spcBef>
                <a:spcPct val="20000"/>
              </a:spcBef>
            </a:pPr>
            <a:r>
              <a:rPr lang="en-US" altLang="ja-JP" sz="3200" b="1" dirty="0" smtClean="0">
                <a:solidFill>
                  <a:srgbClr val="FFCC00"/>
                </a:solidFill>
              </a:rPr>
              <a:t>at </a:t>
            </a:r>
            <a:r>
              <a:rPr lang="en-US" altLang="ja-JP" sz="3200" b="1" dirty="0">
                <a:solidFill>
                  <a:srgbClr val="FFCC00"/>
                </a:solidFill>
              </a:rPr>
              <a:t>sub-mm wave length !</a:t>
            </a:r>
          </a:p>
          <a:p>
            <a:pPr algn="ctr">
              <a:spcBef>
                <a:spcPct val="20000"/>
              </a:spcBef>
            </a:pPr>
            <a:r>
              <a:rPr lang="en-US" altLang="ja-JP" sz="3200" b="1" dirty="0">
                <a:solidFill>
                  <a:srgbClr val="FFCC00"/>
                </a:solidFill>
              </a:rPr>
              <a:t>So we can expect observe the intrinsic </a:t>
            </a:r>
            <a:r>
              <a:rPr lang="en-US" altLang="ja-JP" sz="3200" b="1" dirty="0" smtClean="0">
                <a:solidFill>
                  <a:srgbClr val="FFCC00"/>
                </a:solidFill>
              </a:rPr>
              <a:t>image.</a:t>
            </a:r>
            <a:endParaRPr lang="en-US" altLang="ja-JP" sz="3200" b="1" dirty="0">
              <a:solidFill>
                <a:srgbClr val="FFCC00"/>
              </a:solidFill>
            </a:endParaRPr>
          </a:p>
        </p:txBody>
      </p:sp>
      <p:sp>
        <p:nvSpPr>
          <p:cNvPr id="37892" name="Text Box 4"/>
          <p:cNvSpPr txBox="1">
            <a:spLocks noChangeArrowheads="1"/>
          </p:cNvSpPr>
          <p:nvPr/>
        </p:nvSpPr>
        <p:spPr bwMode="auto">
          <a:xfrm>
            <a:off x="2140510" y="5214950"/>
            <a:ext cx="2788680" cy="325863"/>
          </a:xfrm>
          <a:prstGeom prst="rect">
            <a:avLst/>
          </a:prstGeom>
          <a:noFill/>
          <a:ln w="9525">
            <a:noFill/>
            <a:miter lim="800000"/>
            <a:headEnd/>
            <a:tailEnd/>
          </a:ln>
          <a:effectLst/>
        </p:spPr>
        <p:txBody>
          <a:bodyPr wrap="square" lIns="17916" tIns="8956" rIns="17916" bIns="8956">
            <a:spAutoFit/>
          </a:bodyPr>
          <a:lstStyle/>
          <a:p>
            <a:pPr>
              <a:spcBef>
                <a:spcPct val="20000"/>
              </a:spcBef>
            </a:pPr>
            <a:r>
              <a:rPr lang="en-US" altLang="ja-JP" sz="2000" b="1" dirty="0" smtClean="0"/>
              <a:t>Doelman et al. </a:t>
            </a:r>
            <a:r>
              <a:rPr lang="ja-JP" altLang="en-US" sz="2000" b="1" dirty="0" smtClean="0"/>
              <a:t>（</a:t>
            </a:r>
            <a:r>
              <a:rPr lang="en-US" altLang="ja-JP" sz="2000" b="1" dirty="0" smtClean="0"/>
              <a:t>2001</a:t>
            </a:r>
            <a:r>
              <a:rPr lang="ja-JP" altLang="en-US" sz="2000" b="1" dirty="0" smtClean="0"/>
              <a:t>）</a:t>
            </a:r>
            <a:endParaRPr lang="ja-JP" altLang="en-US" sz="2000" b="1" dirty="0"/>
          </a:p>
        </p:txBody>
      </p:sp>
      <p:pic>
        <p:nvPicPr>
          <p:cNvPr id="5" name="Picture 12" descr="http://www.astro.ru.nl/~falcke/bh/Pictures/sgrasize.gif"/>
          <p:cNvPicPr>
            <a:picLocks noChangeAspect="1" noChangeArrowheads="1" noCrop="1"/>
          </p:cNvPicPr>
          <p:nvPr/>
        </p:nvPicPr>
        <p:blipFill>
          <a:blip r:embed="rId4" cstate="print"/>
          <a:srcRect/>
          <a:stretch>
            <a:fillRect/>
          </a:stretch>
        </p:blipFill>
        <p:spPr bwMode="auto">
          <a:xfrm>
            <a:off x="3500430" y="3214686"/>
            <a:ext cx="1355062" cy="1357306"/>
          </a:xfrm>
          <a:prstGeom prst="rect">
            <a:avLst/>
          </a:prstGeom>
          <a:noFill/>
          <a:ln w="9525">
            <a:noFill/>
            <a:miter lim="800000"/>
            <a:headEnd/>
            <a:tailEnd/>
          </a:ln>
        </p:spPr>
      </p:pic>
      <p:sp>
        <p:nvSpPr>
          <p:cNvPr id="7" name="テキスト ボックス 6"/>
          <p:cNvSpPr txBox="1">
            <a:spLocks noChangeArrowheads="1"/>
          </p:cNvSpPr>
          <p:nvPr/>
        </p:nvSpPr>
        <p:spPr bwMode="auto">
          <a:xfrm>
            <a:off x="857224" y="1085663"/>
            <a:ext cx="2000264" cy="1200329"/>
          </a:xfrm>
          <a:prstGeom prst="rect">
            <a:avLst/>
          </a:prstGeom>
          <a:noFill/>
          <a:ln w="9525">
            <a:noFill/>
            <a:miter lim="800000"/>
            <a:headEnd/>
            <a:tailEnd/>
          </a:ln>
        </p:spPr>
        <p:txBody>
          <a:bodyPr wrap="square">
            <a:spAutoFit/>
          </a:bodyPr>
          <a:lstStyle/>
          <a:p>
            <a:r>
              <a:rPr lang="en-US" altLang="ja-JP" dirty="0" smtClean="0"/>
              <a:t>Deviation occurs at high frequency.</a:t>
            </a:r>
            <a:endParaRPr lang="ja-JP" altLang="en-US" dirty="0"/>
          </a:p>
        </p:txBody>
      </p:sp>
      <p:cxnSp>
        <p:nvCxnSpPr>
          <p:cNvPr id="8" name="直線矢印コネクタ 7"/>
          <p:cNvCxnSpPr/>
          <p:nvPr/>
        </p:nvCxnSpPr>
        <p:spPr>
          <a:xfrm rot="5400000">
            <a:off x="1070769" y="2928145"/>
            <a:ext cx="1285875" cy="1587"/>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65623" y="71414"/>
            <a:ext cx="7806839" cy="584775"/>
          </a:xfrm>
          <a:prstGeom prst="rect">
            <a:avLst/>
          </a:prstGeom>
          <a:noFill/>
        </p:spPr>
        <p:txBody>
          <a:bodyPr wrap="square" rtlCol="0">
            <a:spAutoFit/>
          </a:bodyPr>
          <a:lstStyle/>
          <a:p>
            <a:pPr>
              <a:spcBef>
                <a:spcPct val="20000"/>
              </a:spcBef>
            </a:pPr>
            <a:r>
              <a:rPr lang="en-US" altLang="ja-JP" sz="3200" b="1" u="sng" dirty="0" smtClean="0">
                <a:solidFill>
                  <a:srgbClr val="FFCC00"/>
                </a:solidFill>
              </a:rPr>
              <a:t>Apparent Size Measurements of SgrA*</a:t>
            </a:r>
            <a:endParaRPr kumimoji="1" lang="ja-JP" altLang="en-US" u="sn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24"/>
            <a:ext cx="7772400" cy="1143000"/>
          </a:xfrm>
        </p:spPr>
        <p:txBody>
          <a:bodyPr/>
          <a:lstStyle/>
          <a:p>
            <a:r>
              <a:rPr lang="en-US" altLang="ja-JP" dirty="0" smtClean="0">
                <a:solidFill>
                  <a:srgbClr val="FFCC00"/>
                </a:solidFill>
              </a:rPr>
              <a:t>For Imaging a</a:t>
            </a:r>
            <a:r>
              <a:rPr lang="ja-JP" altLang="en-US" dirty="0" smtClean="0">
                <a:solidFill>
                  <a:srgbClr val="FFCC00"/>
                </a:solidFill>
              </a:rPr>
              <a:t>　</a:t>
            </a:r>
            <a:r>
              <a:rPr lang="en-US" altLang="ja-JP" dirty="0" smtClean="0">
                <a:solidFill>
                  <a:srgbClr val="FFCC00"/>
                </a:solidFill>
              </a:rPr>
              <a:t>Black Hole:</a:t>
            </a:r>
            <a:endParaRPr lang="en-US" altLang="ja-JP" dirty="0">
              <a:solidFill>
                <a:srgbClr val="FFCC00"/>
              </a:solidFill>
            </a:endParaRPr>
          </a:p>
        </p:txBody>
      </p:sp>
      <p:sp>
        <p:nvSpPr>
          <p:cNvPr id="151555" name="Rectangle 3"/>
          <p:cNvSpPr>
            <a:spLocks noGrp="1" noChangeArrowheads="1"/>
          </p:cNvSpPr>
          <p:nvPr>
            <p:ph type="body" idx="1"/>
          </p:nvPr>
        </p:nvSpPr>
        <p:spPr>
          <a:xfrm>
            <a:off x="0" y="1071546"/>
            <a:ext cx="9144000" cy="4114800"/>
          </a:xfrm>
        </p:spPr>
        <p:txBody>
          <a:bodyPr/>
          <a:lstStyle/>
          <a:p>
            <a:pPr marL="609600" indent="-609600">
              <a:lnSpc>
                <a:spcPct val="90000"/>
              </a:lnSpc>
            </a:pPr>
            <a:r>
              <a:rPr lang="en-US" altLang="ja-JP" dirty="0">
                <a:solidFill>
                  <a:srgbClr val="FFCC00"/>
                </a:solidFill>
              </a:rPr>
              <a:t>The most promising source is SgrA*.</a:t>
            </a:r>
          </a:p>
          <a:p>
            <a:pPr marL="609600" indent="-609600">
              <a:lnSpc>
                <a:spcPct val="90000"/>
              </a:lnSpc>
            </a:pPr>
            <a:r>
              <a:rPr lang="en-US" altLang="ja-JP" dirty="0">
                <a:solidFill>
                  <a:srgbClr val="FFCC00"/>
                </a:solidFill>
              </a:rPr>
              <a:t>We need sub-millimeter VLBI </a:t>
            </a:r>
            <a:r>
              <a:rPr lang="en-US" altLang="ja-JP" dirty="0" smtClean="0">
                <a:solidFill>
                  <a:srgbClr val="FFCC00"/>
                </a:solidFill>
              </a:rPr>
              <a:t>observations (230~340GHz) because </a:t>
            </a:r>
            <a:r>
              <a:rPr lang="en-US" altLang="ja-JP" u="sng" dirty="0" smtClean="0">
                <a:solidFill>
                  <a:srgbClr val="FFCC00"/>
                </a:solidFill>
              </a:rPr>
              <a:t>free from scattering </a:t>
            </a:r>
            <a:r>
              <a:rPr lang="en-US" altLang="ja-JP" dirty="0" smtClean="0">
                <a:solidFill>
                  <a:srgbClr val="FFCC00"/>
                </a:solidFill>
              </a:rPr>
              <a:t>effect.</a:t>
            </a:r>
          </a:p>
          <a:p>
            <a:pPr marL="609600" indent="-609600">
              <a:lnSpc>
                <a:spcPct val="90000"/>
              </a:lnSpc>
            </a:pPr>
            <a:r>
              <a:rPr lang="en-US" altLang="ja-JP" dirty="0" smtClean="0">
                <a:solidFill>
                  <a:srgbClr val="FFFF00"/>
                </a:solidFill>
              </a:rPr>
              <a:t>We </a:t>
            </a:r>
            <a:r>
              <a:rPr lang="en-US" altLang="ja-JP" dirty="0">
                <a:solidFill>
                  <a:srgbClr val="FFFF00"/>
                </a:solidFill>
              </a:rPr>
              <a:t>need the southern hemisphere array for good uv coverage for SgrA</a:t>
            </a:r>
            <a:r>
              <a:rPr lang="en-US" altLang="ja-JP" dirty="0" smtClean="0">
                <a:solidFill>
                  <a:srgbClr val="FFFF00"/>
                </a:solidFill>
              </a:rPr>
              <a:t>* (10 </a:t>
            </a:r>
            <a:r>
              <a:rPr lang="en-US" altLang="ja-JP" dirty="0">
                <a:solidFill>
                  <a:srgbClr val="FFFF00"/>
                </a:solidFill>
              </a:rPr>
              <a:t>stations, 8000km extent @</a:t>
            </a:r>
            <a:r>
              <a:rPr lang="en-US" altLang="ja-JP" dirty="0" smtClean="0">
                <a:solidFill>
                  <a:srgbClr val="FFFF00"/>
                </a:solidFill>
              </a:rPr>
              <a:t>230GHz).</a:t>
            </a:r>
            <a:endParaRPr lang="en-US" altLang="ja-JP" dirty="0">
              <a:solidFill>
                <a:srgbClr val="FFFF00"/>
              </a:solidFill>
            </a:endParaRPr>
          </a:p>
          <a:p>
            <a:pPr marL="609600" indent="-609600">
              <a:lnSpc>
                <a:spcPct val="90000"/>
              </a:lnSpc>
            </a:pPr>
            <a:r>
              <a:rPr lang="en-US" altLang="ja-JP" dirty="0">
                <a:solidFill>
                  <a:srgbClr val="FFFF00"/>
                </a:solidFill>
              </a:rPr>
              <a:t>The required sensitivity is already attainable from the viewpoint of present technology.</a:t>
            </a:r>
          </a:p>
          <a:p>
            <a:pPr marL="609600" indent="-609600">
              <a:lnSpc>
                <a:spcPct val="90000"/>
              </a:lnSpc>
            </a:pPr>
            <a:r>
              <a:rPr lang="en-US" altLang="ja-JP" dirty="0">
                <a:solidFill>
                  <a:srgbClr val="FFFF00"/>
                </a:solidFill>
              </a:rPr>
              <a:t>We need good sites like that of ALMA for sub-millimeter VLBI array. </a:t>
            </a:r>
            <a:endParaRPr lang="en-US" altLang="ja-JP" sz="3600" dirty="0">
              <a:solidFill>
                <a:srgbClr val="FFFF00"/>
              </a:solidFill>
            </a:endParaRPr>
          </a:p>
          <a:p>
            <a:pPr marL="609600" indent="-609600">
              <a:lnSpc>
                <a:spcPct val="90000"/>
              </a:lnSpc>
            </a:pPr>
            <a:endParaRPr lang="en-US" altLang="ja-JP" sz="2800"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074" descr="C:\Documents and Settings\Administrator\My Documents\HorizonTspec\ERseenfromGCs.gif"/>
          <p:cNvPicPr>
            <a:picLocks noChangeAspect="1" noChangeArrowheads="1" noCrop="1"/>
          </p:cNvPicPr>
          <p:nvPr/>
        </p:nvPicPr>
        <p:blipFill>
          <a:blip r:embed="rId3" cstate="print"/>
          <a:srcRect/>
          <a:stretch>
            <a:fillRect/>
          </a:stretch>
        </p:blipFill>
        <p:spPr bwMode="auto">
          <a:xfrm>
            <a:off x="1849438" y="1066800"/>
            <a:ext cx="5465762" cy="5715000"/>
          </a:xfrm>
          <a:prstGeom prst="rect">
            <a:avLst/>
          </a:prstGeom>
          <a:noFill/>
        </p:spPr>
      </p:pic>
      <p:sp>
        <p:nvSpPr>
          <p:cNvPr id="161795" name="Text Box 3075"/>
          <p:cNvSpPr txBox="1">
            <a:spLocks noChangeArrowheads="1"/>
          </p:cNvSpPr>
          <p:nvPr/>
        </p:nvSpPr>
        <p:spPr bwMode="auto">
          <a:xfrm>
            <a:off x="1166813" y="395288"/>
            <a:ext cx="7138987" cy="519112"/>
          </a:xfrm>
          <a:prstGeom prst="rect">
            <a:avLst/>
          </a:prstGeom>
          <a:noFill/>
          <a:ln w="9525">
            <a:noFill/>
            <a:miter lim="800000"/>
            <a:headEnd/>
            <a:tailEnd/>
          </a:ln>
          <a:effectLst/>
        </p:spPr>
        <p:txBody>
          <a:bodyPr wrap="none">
            <a:spAutoFit/>
          </a:bodyPr>
          <a:lstStyle/>
          <a:p>
            <a:r>
              <a:rPr lang="en-US" altLang="ja-JP" sz="2800" dirty="0">
                <a:solidFill>
                  <a:schemeClr val="bg1"/>
                </a:solidFill>
              </a:rPr>
              <a:t>The Earth Rotation seen from SgrA* (δ=-30°)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descr="C:\Documents and Settings\Administrator\My Documents\HorizonTspec\ERseenfromGCs.gif"/>
          <p:cNvPicPr>
            <a:picLocks noChangeArrowheads="1" noCrop="1"/>
          </p:cNvPicPr>
          <p:nvPr/>
        </p:nvPicPr>
        <p:blipFill>
          <a:blip r:embed="rId3" cstate="print"/>
          <a:srcRect/>
          <a:stretch>
            <a:fillRect/>
          </a:stretch>
        </p:blipFill>
        <p:spPr bwMode="auto">
          <a:xfrm>
            <a:off x="76202" y="990598"/>
            <a:ext cx="4320000" cy="4068000"/>
          </a:xfrm>
          <a:prstGeom prst="rect">
            <a:avLst/>
          </a:prstGeom>
          <a:noFill/>
        </p:spPr>
      </p:pic>
      <p:sp>
        <p:nvSpPr>
          <p:cNvPr id="132100" name="Text Box 4"/>
          <p:cNvSpPr txBox="1">
            <a:spLocks noChangeArrowheads="1"/>
          </p:cNvSpPr>
          <p:nvPr/>
        </p:nvSpPr>
        <p:spPr bwMode="auto">
          <a:xfrm>
            <a:off x="152400" y="203200"/>
            <a:ext cx="3733800" cy="822325"/>
          </a:xfrm>
          <a:prstGeom prst="rect">
            <a:avLst/>
          </a:prstGeom>
          <a:noFill/>
          <a:ln w="9525">
            <a:noFill/>
            <a:miter lim="800000"/>
            <a:headEnd/>
            <a:tailEnd/>
          </a:ln>
          <a:effectLst/>
        </p:spPr>
        <p:txBody>
          <a:bodyPr wrap="none">
            <a:spAutoFit/>
          </a:bodyPr>
          <a:lstStyle/>
          <a:p>
            <a:r>
              <a:rPr lang="en-US" altLang="ja-JP" dirty="0">
                <a:solidFill>
                  <a:schemeClr val="bg1"/>
                </a:solidFill>
              </a:rPr>
              <a:t>The Earth Rotation </a:t>
            </a:r>
          </a:p>
          <a:p>
            <a:r>
              <a:rPr lang="en-US" altLang="ja-JP" dirty="0">
                <a:solidFill>
                  <a:schemeClr val="bg1"/>
                </a:solidFill>
              </a:rPr>
              <a:t>seen from SgrA* (δ=-30°)</a:t>
            </a:r>
          </a:p>
        </p:txBody>
      </p:sp>
      <p:pic>
        <p:nvPicPr>
          <p:cNvPr id="132102" name="Picture 6" descr="C:\My Documents\figures\nrao結果\VLBA10.jpg"/>
          <p:cNvPicPr>
            <a:picLocks noChangeAspect="1" noChangeArrowheads="1"/>
          </p:cNvPicPr>
          <p:nvPr/>
        </p:nvPicPr>
        <p:blipFill>
          <a:blip r:embed="rId4" cstate="print">
            <a:lum bright="12000"/>
          </a:blip>
          <a:srcRect/>
          <a:stretch>
            <a:fillRect/>
          </a:stretch>
        </p:blipFill>
        <p:spPr bwMode="auto">
          <a:xfrm>
            <a:off x="4635513" y="642918"/>
            <a:ext cx="4387107" cy="3786214"/>
          </a:xfrm>
          <a:prstGeom prst="rect">
            <a:avLst/>
          </a:prstGeom>
          <a:noFill/>
        </p:spPr>
      </p:pic>
      <p:sp>
        <p:nvSpPr>
          <p:cNvPr id="132104" name="Text Box 8"/>
          <p:cNvSpPr txBox="1">
            <a:spLocks noChangeArrowheads="1"/>
          </p:cNvSpPr>
          <p:nvPr/>
        </p:nvSpPr>
        <p:spPr bwMode="auto">
          <a:xfrm>
            <a:off x="4986366" y="4857760"/>
            <a:ext cx="3657600" cy="830997"/>
          </a:xfrm>
          <a:prstGeom prst="rect">
            <a:avLst/>
          </a:prstGeom>
          <a:noFill/>
          <a:ln w="9525">
            <a:noFill/>
            <a:miter lim="800000"/>
            <a:headEnd/>
            <a:tailEnd/>
          </a:ln>
          <a:effectLst/>
        </p:spPr>
        <p:txBody>
          <a:bodyPr>
            <a:spAutoFit/>
          </a:bodyPr>
          <a:lstStyle/>
          <a:p>
            <a:r>
              <a:rPr lang="en-US" altLang="ja-JP" dirty="0" smtClean="0">
                <a:solidFill>
                  <a:schemeClr val="bg1"/>
                </a:solidFill>
              </a:rPr>
              <a:t> </a:t>
            </a:r>
            <a:r>
              <a:rPr lang="en-US" altLang="ja-JP" dirty="0">
                <a:solidFill>
                  <a:schemeClr val="bg1"/>
                </a:solidFill>
              </a:rPr>
              <a:t>VLBA </a:t>
            </a:r>
            <a:endParaRPr lang="en-US" altLang="ja-JP" dirty="0" smtClean="0">
              <a:solidFill>
                <a:schemeClr val="bg1"/>
              </a:solidFill>
            </a:endParaRPr>
          </a:p>
          <a:p>
            <a:r>
              <a:rPr lang="en-US" altLang="ja-JP" dirty="0" smtClean="0">
                <a:solidFill>
                  <a:schemeClr val="bg1"/>
                </a:solidFill>
              </a:rPr>
              <a:t>( US, North America)</a:t>
            </a:r>
            <a:endParaRPr lang="en-US" altLang="ja-JP" dirty="0">
              <a:solidFill>
                <a:schemeClr val="bg1"/>
              </a:solidFill>
            </a:endParaRPr>
          </a:p>
        </p:txBody>
      </p:sp>
      <p:sp>
        <p:nvSpPr>
          <p:cNvPr id="7" name="テキスト ボックス 6"/>
          <p:cNvSpPr txBox="1"/>
          <p:nvPr/>
        </p:nvSpPr>
        <p:spPr>
          <a:xfrm>
            <a:off x="395431" y="6215082"/>
            <a:ext cx="7313220" cy="461665"/>
          </a:xfrm>
          <a:prstGeom prst="rect">
            <a:avLst/>
          </a:prstGeom>
          <a:noFill/>
        </p:spPr>
        <p:txBody>
          <a:bodyPr wrap="none" rtlCol="0">
            <a:spAutoFit/>
          </a:bodyPr>
          <a:lstStyle/>
          <a:p>
            <a:r>
              <a:rPr lang="en-US" altLang="ja-JP" dirty="0" smtClean="0">
                <a:solidFill>
                  <a:srgbClr val="FFFF00"/>
                </a:solidFill>
              </a:rPr>
              <a:t>Short observing time, bad condition due to low elevation</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050" descr="C:\Documents and Settings\Administrator\My Documents\HorizonTspec\ERseenfromGCs.gif"/>
          <p:cNvPicPr>
            <a:picLocks noChangeAspect="1" noChangeArrowheads="1" noCrop="1"/>
          </p:cNvPicPr>
          <p:nvPr/>
        </p:nvPicPr>
        <p:blipFill>
          <a:blip r:embed="rId3" cstate="print"/>
          <a:srcRect/>
          <a:stretch>
            <a:fillRect/>
          </a:stretch>
        </p:blipFill>
        <p:spPr bwMode="auto">
          <a:xfrm>
            <a:off x="285720" y="1571612"/>
            <a:ext cx="4030139" cy="4214842"/>
          </a:xfrm>
          <a:prstGeom prst="rect">
            <a:avLst/>
          </a:prstGeom>
          <a:noFill/>
        </p:spPr>
      </p:pic>
      <p:sp>
        <p:nvSpPr>
          <p:cNvPr id="142344" name="Text Box 2056"/>
          <p:cNvSpPr txBox="1">
            <a:spLocks noChangeArrowheads="1"/>
          </p:cNvSpPr>
          <p:nvPr/>
        </p:nvSpPr>
        <p:spPr bwMode="auto">
          <a:xfrm>
            <a:off x="184150" y="304800"/>
            <a:ext cx="8531254" cy="954107"/>
          </a:xfrm>
          <a:prstGeom prst="rect">
            <a:avLst/>
          </a:prstGeom>
          <a:noFill/>
          <a:ln w="9525">
            <a:noFill/>
            <a:miter lim="800000"/>
            <a:headEnd/>
            <a:tailEnd/>
          </a:ln>
          <a:effectLst/>
        </p:spPr>
        <p:txBody>
          <a:bodyPr wrap="square">
            <a:spAutoFit/>
          </a:bodyPr>
          <a:lstStyle/>
          <a:p>
            <a:r>
              <a:rPr lang="en-US" altLang="ja-JP" sz="2800" dirty="0">
                <a:solidFill>
                  <a:schemeClr val="bg1"/>
                </a:solidFill>
              </a:rPr>
              <a:t>Virtual southern array  </a:t>
            </a:r>
            <a:r>
              <a:rPr lang="en-US" altLang="ja-JP" sz="2800" dirty="0" smtClean="0">
                <a:solidFill>
                  <a:schemeClr val="bg1"/>
                </a:solidFill>
              </a:rPr>
              <a:t>Horizon telescope (10 </a:t>
            </a:r>
            <a:r>
              <a:rPr lang="en-US" altLang="ja-JP" sz="2800" dirty="0">
                <a:solidFill>
                  <a:schemeClr val="bg1"/>
                </a:solidFill>
              </a:rPr>
              <a:t>stations) </a:t>
            </a:r>
          </a:p>
          <a:p>
            <a:r>
              <a:rPr lang="en-US" altLang="ja-JP" sz="2800" dirty="0">
                <a:solidFill>
                  <a:schemeClr val="bg1"/>
                </a:solidFill>
              </a:rPr>
              <a:t>The uv coverage seems enough for SgrA* ?</a:t>
            </a:r>
          </a:p>
        </p:txBody>
      </p:sp>
      <p:pic>
        <p:nvPicPr>
          <p:cNvPr id="142347" name="Picture 2059" descr="C:\Documents and Settings\Administrator\My Documents\HorizonTspec\forSGRA-8\SSMvlbi10r.GIF"/>
          <p:cNvPicPr>
            <a:picLocks noChangeAspect="1" noChangeArrowheads="1"/>
          </p:cNvPicPr>
          <p:nvPr/>
        </p:nvPicPr>
        <p:blipFill>
          <a:blip r:embed="rId4" cstate="print"/>
          <a:srcRect/>
          <a:stretch>
            <a:fillRect/>
          </a:stretch>
        </p:blipFill>
        <p:spPr bwMode="auto">
          <a:xfrm>
            <a:off x="4500562" y="1571612"/>
            <a:ext cx="4320000" cy="4047181"/>
          </a:xfrm>
          <a:prstGeom prst="rect">
            <a:avLst/>
          </a:prstGeom>
          <a:noFill/>
        </p:spPr>
      </p:pic>
      <p:sp>
        <p:nvSpPr>
          <p:cNvPr id="6" name="テキスト ボックス 5"/>
          <p:cNvSpPr txBox="1"/>
          <p:nvPr/>
        </p:nvSpPr>
        <p:spPr>
          <a:xfrm>
            <a:off x="4805014" y="5857892"/>
            <a:ext cx="3696076" cy="461665"/>
          </a:xfrm>
          <a:prstGeom prst="rect">
            <a:avLst/>
          </a:prstGeom>
          <a:noFill/>
        </p:spPr>
        <p:txBody>
          <a:bodyPr wrap="none" rtlCol="0">
            <a:spAutoFit/>
          </a:bodyPr>
          <a:lstStyle/>
          <a:p>
            <a:r>
              <a:rPr kumimoji="1" lang="en-US" altLang="ja-JP" dirty="0" smtClean="0">
                <a:solidFill>
                  <a:srgbClr val="FFFF00"/>
                </a:solidFill>
              </a:rPr>
              <a:t>Horizon Telescope @ Andes</a:t>
            </a:r>
            <a:endParaRPr kumimoji="1" lang="ja-JP" altLang="en-US" dirty="0">
              <a:solidFill>
                <a:srgbClr val="FFFF00"/>
              </a:solidFill>
            </a:endParaRPr>
          </a:p>
        </p:txBody>
      </p:sp>
      <p:sp>
        <p:nvSpPr>
          <p:cNvPr id="7" name="テキスト ボックス 6"/>
          <p:cNvSpPr txBox="1"/>
          <p:nvPr/>
        </p:nvSpPr>
        <p:spPr>
          <a:xfrm>
            <a:off x="395431" y="6215082"/>
            <a:ext cx="7731604" cy="461665"/>
          </a:xfrm>
          <a:prstGeom prst="rect">
            <a:avLst/>
          </a:prstGeom>
          <a:noFill/>
        </p:spPr>
        <p:txBody>
          <a:bodyPr wrap="none" rtlCol="0">
            <a:spAutoFit/>
          </a:bodyPr>
          <a:lstStyle/>
          <a:p>
            <a:r>
              <a:rPr lang="en-US" altLang="ja-JP" dirty="0" smtClean="0">
                <a:solidFill>
                  <a:srgbClr val="FFFF00"/>
                </a:solidFill>
              </a:rPr>
              <a:t>Longer observing time,  good condition due to high elevation</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9"/>
          <p:cNvSpPr txBox="1">
            <a:spLocks noChangeArrowheads="1"/>
          </p:cNvSpPr>
          <p:nvPr/>
        </p:nvSpPr>
        <p:spPr bwMode="auto">
          <a:xfrm>
            <a:off x="152400" y="26988"/>
            <a:ext cx="2419336" cy="1200329"/>
          </a:xfrm>
          <a:prstGeom prst="rect">
            <a:avLst/>
          </a:prstGeom>
          <a:noFill/>
          <a:ln w="9525">
            <a:noFill/>
            <a:miter lim="800000"/>
            <a:headEnd/>
            <a:tailEnd/>
          </a:ln>
        </p:spPr>
        <p:txBody>
          <a:bodyPr wrap="square">
            <a:spAutoFit/>
          </a:bodyPr>
          <a:lstStyle/>
          <a:p>
            <a:r>
              <a:rPr lang="en-US" altLang="ja-JP" dirty="0">
                <a:solidFill>
                  <a:srgbClr val="FFCC00"/>
                </a:solidFill>
              </a:rPr>
              <a:t>SgrA*</a:t>
            </a:r>
          </a:p>
          <a:p>
            <a:r>
              <a:rPr lang="en-US" altLang="ja-JP" dirty="0">
                <a:solidFill>
                  <a:srgbClr val="FFCC00"/>
                </a:solidFill>
              </a:rPr>
              <a:t>230GHz</a:t>
            </a:r>
          </a:p>
          <a:p>
            <a:r>
              <a:rPr lang="en-US" altLang="ja-JP" dirty="0" smtClean="0">
                <a:solidFill>
                  <a:srgbClr val="FFCC00"/>
                </a:solidFill>
              </a:rPr>
              <a:t>Model  Image</a:t>
            </a:r>
            <a:endParaRPr lang="ja-JP" altLang="en-US" dirty="0">
              <a:solidFill>
                <a:srgbClr val="FFCC00"/>
              </a:solidFill>
            </a:endParaRPr>
          </a:p>
        </p:txBody>
      </p:sp>
      <p:sp>
        <p:nvSpPr>
          <p:cNvPr id="26627" name="Text Box 1031"/>
          <p:cNvSpPr txBox="1">
            <a:spLocks noChangeArrowheads="1"/>
          </p:cNvSpPr>
          <p:nvPr/>
        </p:nvSpPr>
        <p:spPr bwMode="auto">
          <a:xfrm>
            <a:off x="838200" y="4786313"/>
            <a:ext cx="1447800" cy="457200"/>
          </a:xfrm>
          <a:prstGeom prst="rect">
            <a:avLst/>
          </a:prstGeom>
          <a:noFill/>
          <a:ln w="9525">
            <a:noFill/>
            <a:miter lim="800000"/>
            <a:headEnd/>
            <a:tailEnd/>
          </a:ln>
        </p:spPr>
        <p:txBody>
          <a:bodyPr>
            <a:spAutoFit/>
          </a:bodyPr>
          <a:lstStyle/>
          <a:p>
            <a:r>
              <a:rPr lang="en-US" altLang="ja-JP" b="1" dirty="0">
                <a:solidFill>
                  <a:srgbClr val="FFCC00"/>
                </a:solidFill>
              </a:rPr>
              <a:t>250 </a:t>
            </a:r>
            <a:r>
              <a:rPr lang="en-US" altLang="ja-JP" i="1" dirty="0">
                <a:solidFill>
                  <a:srgbClr val="FFCC00"/>
                </a:solidFill>
                <a:latin typeface="Symbol" pitchFamily="18" charset="2"/>
              </a:rPr>
              <a:t>m</a:t>
            </a:r>
            <a:r>
              <a:rPr lang="en-US" altLang="ja-JP" i="1" dirty="0">
                <a:solidFill>
                  <a:srgbClr val="FFCC00"/>
                </a:solidFill>
                <a:latin typeface="Century" pitchFamily="18" charset="0"/>
                <a:ea typeface="MS UI Gothic" pitchFamily="50" charset="-128"/>
              </a:rPr>
              <a:t>as</a:t>
            </a:r>
            <a:endParaRPr lang="en-US" altLang="ja-JP" b="1" dirty="0">
              <a:solidFill>
                <a:srgbClr val="FFCC00"/>
              </a:solidFill>
            </a:endParaRPr>
          </a:p>
        </p:txBody>
      </p:sp>
      <p:sp>
        <p:nvSpPr>
          <p:cNvPr id="26628" name="Line 31"/>
          <p:cNvSpPr>
            <a:spLocks noChangeShapeType="1"/>
          </p:cNvSpPr>
          <p:nvPr/>
        </p:nvSpPr>
        <p:spPr bwMode="auto">
          <a:xfrm>
            <a:off x="3352800" y="2438400"/>
            <a:ext cx="0" cy="2057400"/>
          </a:xfrm>
          <a:prstGeom prst="line">
            <a:avLst/>
          </a:prstGeom>
          <a:noFill/>
          <a:ln w="28575">
            <a:solidFill>
              <a:schemeClr val="tx1"/>
            </a:solidFill>
            <a:round/>
            <a:headEnd type="triangle" w="med" len="med"/>
            <a:tailEnd type="triangle" w="med" len="med"/>
          </a:ln>
        </p:spPr>
        <p:txBody>
          <a:bodyPr/>
          <a:lstStyle/>
          <a:p>
            <a:endParaRPr lang="ja-JP" altLang="en-US" dirty="0"/>
          </a:p>
        </p:txBody>
      </p:sp>
      <p:sp>
        <p:nvSpPr>
          <p:cNvPr id="26629" name="Text Box 36"/>
          <p:cNvSpPr txBox="1">
            <a:spLocks noChangeArrowheads="1"/>
          </p:cNvSpPr>
          <p:nvPr/>
        </p:nvSpPr>
        <p:spPr bwMode="auto">
          <a:xfrm>
            <a:off x="3214688" y="311987"/>
            <a:ext cx="2500320" cy="830997"/>
          </a:xfrm>
          <a:prstGeom prst="rect">
            <a:avLst/>
          </a:prstGeom>
          <a:noFill/>
          <a:ln w="9525">
            <a:noFill/>
            <a:miter lim="800000"/>
            <a:headEnd/>
            <a:tailEnd/>
          </a:ln>
        </p:spPr>
        <p:txBody>
          <a:bodyPr wrap="square">
            <a:spAutoFit/>
          </a:bodyPr>
          <a:lstStyle/>
          <a:p>
            <a:r>
              <a:rPr lang="en-US" altLang="ja-JP" dirty="0" smtClean="0">
                <a:solidFill>
                  <a:srgbClr val="FFCC00"/>
                </a:solidFill>
              </a:rPr>
              <a:t>The case of VLBA</a:t>
            </a:r>
          </a:p>
          <a:p>
            <a:r>
              <a:rPr lang="en-US" altLang="ja-JP" dirty="0" smtClean="0">
                <a:solidFill>
                  <a:srgbClr val="FFCC00"/>
                </a:solidFill>
              </a:rPr>
              <a:t>Location</a:t>
            </a:r>
            <a:endParaRPr lang="ja-JP" altLang="en-US" u="sng" dirty="0">
              <a:solidFill>
                <a:srgbClr val="FFCC00"/>
              </a:solidFill>
            </a:endParaRPr>
          </a:p>
        </p:txBody>
      </p:sp>
      <p:sp>
        <p:nvSpPr>
          <p:cNvPr id="26630" name="Text Box 37"/>
          <p:cNvSpPr txBox="1">
            <a:spLocks noChangeArrowheads="1"/>
          </p:cNvSpPr>
          <p:nvPr/>
        </p:nvSpPr>
        <p:spPr bwMode="auto">
          <a:xfrm>
            <a:off x="6000760" y="311987"/>
            <a:ext cx="3071834" cy="830997"/>
          </a:xfrm>
          <a:prstGeom prst="rect">
            <a:avLst/>
          </a:prstGeom>
          <a:noFill/>
          <a:ln w="9525">
            <a:noFill/>
            <a:miter lim="800000"/>
            <a:headEnd/>
            <a:tailEnd/>
          </a:ln>
        </p:spPr>
        <p:txBody>
          <a:bodyPr wrap="square">
            <a:spAutoFit/>
          </a:bodyPr>
          <a:lstStyle/>
          <a:p>
            <a:r>
              <a:rPr lang="en-US" altLang="ja-JP" dirty="0" smtClean="0">
                <a:solidFill>
                  <a:srgbClr val="FFCC00"/>
                </a:solidFill>
              </a:rPr>
              <a:t>The Horizon Telescope</a:t>
            </a:r>
          </a:p>
          <a:p>
            <a:r>
              <a:rPr lang="en-US" altLang="ja-JP" dirty="0" smtClean="0">
                <a:solidFill>
                  <a:srgbClr val="FFCC00"/>
                </a:solidFill>
              </a:rPr>
              <a:t> at Andes </a:t>
            </a:r>
            <a:endParaRPr lang="ja-JP" altLang="en-US" dirty="0">
              <a:solidFill>
                <a:srgbClr val="FFCC00"/>
              </a:solidFill>
            </a:endParaRPr>
          </a:p>
        </p:txBody>
      </p:sp>
      <p:pic>
        <p:nvPicPr>
          <p:cNvPr id="26631" name="Picture 38" descr="E:\T-Horizon\2008-05-28\VLBAvsSSA2.gif"/>
          <p:cNvPicPr>
            <a:picLocks noChangeAspect="1" noChangeArrowheads="1"/>
          </p:cNvPicPr>
          <p:nvPr/>
        </p:nvPicPr>
        <p:blipFill>
          <a:blip r:embed="rId3" cstate="print"/>
          <a:srcRect t="1425" b="2850"/>
          <a:stretch>
            <a:fillRect/>
          </a:stretch>
        </p:blipFill>
        <p:spPr bwMode="auto">
          <a:xfrm>
            <a:off x="0" y="1285875"/>
            <a:ext cx="9144000" cy="3176588"/>
          </a:xfrm>
          <a:prstGeom prst="rect">
            <a:avLst/>
          </a:prstGeom>
          <a:noFill/>
          <a:ln w="9525">
            <a:noFill/>
            <a:miter lim="800000"/>
            <a:headEnd/>
            <a:tailEnd/>
          </a:ln>
        </p:spPr>
      </p:pic>
      <p:sp>
        <p:nvSpPr>
          <p:cNvPr id="26632" name="Text Box 39"/>
          <p:cNvSpPr txBox="1">
            <a:spLocks noChangeArrowheads="1"/>
          </p:cNvSpPr>
          <p:nvPr/>
        </p:nvSpPr>
        <p:spPr bwMode="auto">
          <a:xfrm>
            <a:off x="2500298" y="4786322"/>
            <a:ext cx="6429387" cy="1384995"/>
          </a:xfrm>
          <a:prstGeom prst="rect">
            <a:avLst/>
          </a:prstGeom>
          <a:noFill/>
          <a:ln w="9525">
            <a:noFill/>
            <a:miter lim="800000"/>
            <a:headEnd/>
            <a:tailEnd/>
          </a:ln>
        </p:spPr>
        <p:txBody>
          <a:bodyPr wrap="square">
            <a:spAutoFit/>
          </a:bodyPr>
          <a:lstStyle/>
          <a:p>
            <a:r>
              <a:rPr lang="en-US" altLang="ja-JP" sz="2800" dirty="0" smtClean="0">
                <a:solidFill>
                  <a:srgbClr val="FFCC00"/>
                </a:solidFill>
              </a:rPr>
              <a:t>Both  array has 10 stations and  8000km </a:t>
            </a:r>
          </a:p>
          <a:p>
            <a:r>
              <a:rPr lang="en-US" altLang="ja-JP" sz="2800" dirty="0" smtClean="0">
                <a:solidFill>
                  <a:srgbClr val="FFCC00"/>
                </a:solidFill>
              </a:rPr>
              <a:t>Extent, but the better image is obtained </a:t>
            </a:r>
          </a:p>
          <a:p>
            <a:r>
              <a:rPr lang="en-US" altLang="ja-JP" sz="2800" dirty="0" smtClean="0">
                <a:solidFill>
                  <a:srgbClr val="FFCC00"/>
                </a:solidFill>
              </a:rPr>
              <a:t>from the Horizon Telescope at Ands.</a:t>
            </a:r>
            <a:endParaRPr lang="ja-JP" altLang="en-US" sz="2800" dirty="0">
              <a:solidFill>
                <a:srgbClr val="FFCC00"/>
              </a:solidFill>
            </a:endParaRPr>
          </a:p>
        </p:txBody>
      </p:sp>
      <p:sp>
        <p:nvSpPr>
          <p:cNvPr id="26633" name="Line 40"/>
          <p:cNvSpPr>
            <a:spLocks noChangeShapeType="1"/>
          </p:cNvSpPr>
          <p:nvPr/>
        </p:nvSpPr>
        <p:spPr bwMode="auto">
          <a:xfrm>
            <a:off x="0" y="4643438"/>
            <a:ext cx="2971800" cy="0"/>
          </a:xfrm>
          <a:prstGeom prst="line">
            <a:avLst/>
          </a:prstGeom>
          <a:noFill/>
          <a:ln w="57150">
            <a:solidFill>
              <a:schemeClr val="tx1"/>
            </a:solidFill>
            <a:round/>
            <a:headEnd type="triangle" w="med" len="med"/>
            <a:tailEnd type="triangle" w="med" len="med"/>
          </a:ln>
        </p:spPr>
        <p:txBody>
          <a:bodyPr/>
          <a:lstStyle/>
          <a:p>
            <a:endParaRPr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radio.mtk.nao.ac.jp/~horizon/Fig3-amp-didNEW.gif"/>
          <p:cNvPicPr>
            <a:picLocks noChangeAspect="1" noChangeArrowheads="1"/>
          </p:cNvPicPr>
          <p:nvPr/>
        </p:nvPicPr>
        <p:blipFill>
          <a:blip r:embed="rId2" cstate="print"/>
          <a:srcRect/>
          <a:stretch>
            <a:fillRect/>
          </a:stretch>
        </p:blipFill>
        <p:spPr bwMode="auto">
          <a:xfrm>
            <a:off x="428596" y="1357298"/>
            <a:ext cx="7823952" cy="5384720"/>
          </a:xfrm>
          <a:prstGeom prst="rect">
            <a:avLst/>
          </a:prstGeom>
          <a:noFill/>
        </p:spPr>
      </p:pic>
      <p:sp>
        <p:nvSpPr>
          <p:cNvPr id="3" name="テキスト ボックス 2"/>
          <p:cNvSpPr txBox="1"/>
          <p:nvPr/>
        </p:nvSpPr>
        <p:spPr>
          <a:xfrm>
            <a:off x="-32" y="142852"/>
            <a:ext cx="9143999" cy="1384995"/>
          </a:xfrm>
          <a:prstGeom prst="rect">
            <a:avLst/>
          </a:prstGeom>
          <a:noFill/>
        </p:spPr>
        <p:txBody>
          <a:bodyPr wrap="square" rtlCol="0">
            <a:spAutoFit/>
          </a:bodyPr>
          <a:lstStyle/>
          <a:p>
            <a:r>
              <a:rPr lang="en-US" altLang="ja-JP" sz="2800" dirty="0" smtClean="0">
                <a:solidFill>
                  <a:srgbClr val="FF0000"/>
                </a:solidFill>
              </a:rPr>
              <a:t>Technical feasibility is now within our hands.</a:t>
            </a:r>
          </a:p>
          <a:p>
            <a:r>
              <a:rPr kumimoji="1" lang="en-US" altLang="ja-JP" sz="2800" dirty="0" smtClean="0">
                <a:solidFill>
                  <a:srgbClr val="FFFF00"/>
                </a:solidFill>
              </a:rPr>
              <a:t>Doeleman (2008) reported the fringe detection at 230GHz</a:t>
            </a:r>
          </a:p>
          <a:p>
            <a:r>
              <a:rPr kumimoji="1" lang="en-US" altLang="ja-JP" sz="2800" dirty="0" smtClean="0">
                <a:solidFill>
                  <a:srgbClr val="FFFF00"/>
                </a:solidFill>
              </a:rPr>
              <a:t>VLBI experiment from SgrA* observation.</a:t>
            </a:r>
            <a:endParaRPr kumimoji="1" lang="ja-JP" altLang="en-US" sz="2800"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737789"/>
            <a:ext cx="9144000" cy="3139321"/>
          </a:xfrm>
          <a:prstGeom prst="rect">
            <a:avLst/>
          </a:prstGeom>
          <a:noFill/>
        </p:spPr>
        <p:txBody>
          <a:bodyPr wrap="square">
            <a:spAutoFit/>
          </a:bodyPr>
          <a:lstStyle/>
          <a:p>
            <a:pPr algn="ctr">
              <a:defRPr/>
            </a:pPr>
            <a:r>
              <a:rPr lang="en-US" altLang="ja-JP" sz="4800" b="1" dirty="0" smtClean="0">
                <a:solidFill>
                  <a:srgbClr val="FFCC00"/>
                </a:solidFill>
                <a:ea typeface="ＭＳ Ｐゴシック" pitchFamily="50" charset="-128"/>
              </a:rPr>
              <a:t> </a:t>
            </a:r>
            <a:r>
              <a:rPr lang="en-US" altLang="ja-JP" sz="4800" b="1" dirty="0" smtClean="0">
                <a:solidFill>
                  <a:srgbClr val="FFFF00"/>
                </a:solidFill>
                <a:ea typeface="ＭＳ Ｐゴシック" pitchFamily="50" charset="-128"/>
              </a:rPr>
              <a:t>Here,</a:t>
            </a:r>
          </a:p>
          <a:p>
            <a:pPr algn="ctr">
              <a:defRPr/>
            </a:pPr>
            <a:r>
              <a:rPr lang="en-US" altLang="ja-JP" sz="4800" b="1" dirty="0" smtClean="0">
                <a:solidFill>
                  <a:srgbClr val="FFFF00"/>
                </a:solidFill>
                <a:ea typeface="ＭＳ Ｐゴシック" pitchFamily="50" charset="-128"/>
              </a:rPr>
              <a:t>we emphasize the importance of </a:t>
            </a:r>
          </a:p>
          <a:p>
            <a:pPr algn="ctr">
              <a:defRPr/>
            </a:pPr>
            <a:r>
              <a:rPr lang="en-US" altLang="ja-JP" sz="4800" b="1" dirty="0" smtClean="0">
                <a:solidFill>
                  <a:srgbClr val="FFFF00"/>
                </a:solidFill>
                <a:ea typeface="ＭＳ Ｐゴシック" pitchFamily="50" charset="-128"/>
              </a:rPr>
              <a:t>shorter baselines </a:t>
            </a:r>
          </a:p>
          <a:p>
            <a:pPr algn="ctr">
              <a:defRPr/>
            </a:pPr>
            <a:r>
              <a:rPr lang="en-US" altLang="ja-JP" sz="4800" b="1" dirty="0" smtClean="0">
                <a:solidFill>
                  <a:srgbClr val="FFFF00"/>
                </a:solidFill>
                <a:ea typeface="ＭＳ Ｐゴシック" pitchFamily="50" charset="-128"/>
              </a:rPr>
              <a:t>in VLBI SgrA* observations. </a:t>
            </a:r>
            <a:r>
              <a:rPr lang="en-US" altLang="ja-JP" sz="5400" b="1" dirty="0" smtClean="0">
                <a:solidFill>
                  <a:srgbClr val="FFC000"/>
                </a:solidFill>
                <a:ea typeface="ＭＳ Ｐゴシック" pitchFamily="50" charset="-128"/>
              </a:rPr>
              <a:t> </a:t>
            </a:r>
            <a:endParaRPr lang="ja-JP" altLang="en-US" sz="5400" b="1" dirty="0">
              <a:solidFill>
                <a:srgbClr val="FFFF00"/>
              </a:solidFill>
              <a:ea typeface="ＭＳ Ｐゴシック" pitchFamily="50"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tmp1.jpg"/>
          <p:cNvPicPr>
            <a:picLocks noChangeAspect="1"/>
          </p:cNvPicPr>
          <p:nvPr/>
        </p:nvPicPr>
        <p:blipFill>
          <a:blip r:embed="rId2" cstate="print"/>
          <a:stretch>
            <a:fillRect/>
          </a:stretch>
        </p:blipFill>
        <p:spPr>
          <a:xfrm>
            <a:off x="214282" y="0"/>
            <a:ext cx="4072579" cy="2571744"/>
          </a:xfrm>
          <a:prstGeom prst="rect">
            <a:avLst/>
          </a:prstGeom>
        </p:spPr>
      </p:pic>
      <p:pic>
        <p:nvPicPr>
          <p:cNvPr id="155650" name="Picture 2" descr="C:\Documents and Settings\MiyoshiMakoto\My Documents\My Pictures\201002BH2010\0005.jpg"/>
          <p:cNvPicPr>
            <a:picLocks noChangeAspect="1" noChangeArrowheads="1"/>
          </p:cNvPicPr>
          <p:nvPr/>
        </p:nvPicPr>
        <p:blipFill>
          <a:blip r:embed="rId3" cstate="print"/>
          <a:srcRect/>
          <a:stretch>
            <a:fillRect/>
          </a:stretch>
        </p:blipFill>
        <p:spPr bwMode="auto">
          <a:xfrm>
            <a:off x="4330704" y="3248028"/>
            <a:ext cx="4813296" cy="3609972"/>
          </a:xfrm>
          <a:prstGeom prst="rect">
            <a:avLst/>
          </a:prstGeom>
          <a:noFill/>
        </p:spPr>
      </p:pic>
      <p:pic>
        <p:nvPicPr>
          <p:cNvPr id="155651" name="Picture 3" descr="C:\Documents and Settings\MiyoshiMakoto\My Documents\My Pictures\201002BH2010\0006.jpg"/>
          <p:cNvPicPr>
            <a:picLocks noChangeAspect="1" noChangeArrowheads="1"/>
          </p:cNvPicPr>
          <p:nvPr/>
        </p:nvPicPr>
        <p:blipFill>
          <a:blip r:embed="rId4" cstate="print"/>
          <a:srcRect/>
          <a:stretch>
            <a:fillRect/>
          </a:stretch>
        </p:blipFill>
        <p:spPr bwMode="auto">
          <a:xfrm rot="5400000">
            <a:off x="-9817" y="3289044"/>
            <a:ext cx="4078807" cy="3059105"/>
          </a:xfrm>
          <a:prstGeom prst="rect">
            <a:avLst/>
          </a:prstGeom>
          <a:noFill/>
        </p:spPr>
      </p:pic>
      <p:pic>
        <p:nvPicPr>
          <p:cNvPr id="10" name="Picture 4" descr="C:\Documents and Settings\MiyoshiMakoto\My Documents\My Pictures\201002BH2010\0002.jpg"/>
          <p:cNvPicPr>
            <a:picLocks noChangeAspect="1" noChangeArrowheads="1"/>
          </p:cNvPicPr>
          <p:nvPr/>
        </p:nvPicPr>
        <p:blipFill>
          <a:blip r:embed="rId5" cstate="print"/>
          <a:srcRect/>
          <a:stretch>
            <a:fillRect/>
          </a:stretch>
        </p:blipFill>
        <p:spPr bwMode="auto">
          <a:xfrm>
            <a:off x="4572000" y="0"/>
            <a:ext cx="4095747" cy="307181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きゃらばん\yoseatsumef.gif"/>
          <p:cNvPicPr/>
          <p:nvPr/>
        </p:nvPicPr>
        <p:blipFill>
          <a:blip r:embed="rId3" cstate="print"/>
          <a:srcRect/>
          <a:stretch>
            <a:fillRect/>
          </a:stretch>
        </p:blipFill>
        <p:spPr bwMode="auto">
          <a:xfrm>
            <a:off x="357158" y="878832"/>
            <a:ext cx="8501122" cy="4550432"/>
          </a:xfrm>
          <a:prstGeom prst="rect">
            <a:avLst/>
          </a:prstGeom>
          <a:noFill/>
          <a:ln w="9525">
            <a:noFill/>
            <a:miter lim="800000"/>
            <a:headEnd/>
            <a:tailEnd/>
          </a:ln>
        </p:spPr>
      </p:pic>
      <p:sp>
        <p:nvSpPr>
          <p:cNvPr id="3" name="正方形/長方形 2"/>
          <p:cNvSpPr/>
          <p:nvPr/>
        </p:nvSpPr>
        <p:spPr>
          <a:xfrm>
            <a:off x="214282" y="5216926"/>
            <a:ext cx="8786874" cy="1569660"/>
          </a:xfrm>
          <a:prstGeom prst="rect">
            <a:avLst/>
          </a:prstGeom>
        </p:spPr>
        <p:txBody>
          <a:bodyPr wrap="square">
            <a:spAutoFit/>
          </a:bodyPr>
          <a:lstStyle/>
          <a:p>
            <a:r>
              <a:rPr lang="ja-JP" altLang="en-US" dirty="0" smtClean="0">
                <a:solidFill>
                  <a:srgbClr val="FFFF00"/>
                </a:solidFill>
              </a:rPr>
              <a:t>↑ </a:t>
            </a:r>
            <a:r>
              <a:rPr lang="en-US" altLang="ja-JP" dirty="0" smtClean="0">
                <a:solidFill>
                  <a:srgbClr val="FFFF00"/>
                </a:solidFill>
              </a:rPr>
              <a:t>VLBI</a:t>
            </a:r>
            <a:r>
              <a:rPr lang="ja-JP" altLang="en-US" dirty="0" smtClean="0">
                <a:solidFill>
                  <a:srgbClr val="FFFF00"/>
                </a:solidFill>
              </a:rPr>
              <a:t> </a:t>
            </a:r>
            <a:r>
              <a:rPr lang="en-US" altLang="ja-JP" dirty="0" smtClean="0">
                <a:solidFill>
                  <a:srgbClr val="FFFF00"/>
                </a:solidFill>
              </a:rPr>
              <a:t>Simulation Maps using present sub-mm Telescopes.</a:t>
            </a:r>
          </a:p>
          <a:p>
            <a:r>
              <a:rPr lang="en-US" altLang="ja-JP" dirty="0" smtClean="0">
                <a:solidFill>
                  <a:srgbClr val="FFFF00"/>
                </a:solidFill>
              </a:rPr>
              <a:t>Lower Model Images, Upper Resultant maps. {Hawaii, West Coast, ALMA(1 element),</a:t>
            </a:r>
            <a:r>
              <a:rPr lang="ja-JP" altLang="en-US" dirty="0" smtClean="0">
                <a:solidFill>
                  <a:srgbClr val="FFFF00"/>
                </a:solidFill>
              </a:rPr>
              <a:t>＋</a:t>
            </a:r>
            <a:r>
              <a:rPr lang="en-US" altLang="ja-JP" dirty="0" smtClean="0">
                <a:solidFill>
                  <a:srgbClr val="FFFF00"/>
                </a:solidFill>
              </a:rPr>
              <a:t>Virtual Peruvian</a:t>
            </a:r>
            <a:r>
              <a:rPr lang="ja-JP" altLang="en-US" dirty="0" smtClean="0">
                <a:solidFill>
                  <a:srgbClr val="FFFF00"/>
                </a:solidFill>
              </a:rPr>
              <a:t>　</a:t>
            </a:r>
            <a:r>
              <a:rPr lang="en-US" altLang="ja-JP" dirty="0" smtClean="0">
                <a:solidFill>
                  <a:srgbClr val="FFFF00"/>
                </a:solidFill>
              </a:rPr>
              <a:t>+ closed SEST }   </a:t>
            </a:r>
            <a:endParaRPr lang="ja-JP" altLang="en-US" dirty="0" smtClean="0">
              <a:solidFill>
                <a:srgbClr val="FFFF00"/>
              </a:solidFill>
            </a:endParaRPr>
          </a:p>
          <a:p>
            <a:r>
              <a:rPr lang="ja-JP" altLang="en-US" dirty="0" smtClean="0">
                <a:solidFill>
                  <a:srgbClr val="FFFF00"/>
                </a:solidFill>
              </a:rPr>
              <a:t>　　　</a:t>
            </a:r>
            <a:r>
              <a:rPr lang="en-US" altLang="ja-JP" dirty="0" smtClean="0">
                <a:solidFill>
                  <a:srgbClr val="FFFF00"/>
                </a:solidFill>
              </a:rPr>
              <a:t>=Not</a:t>
            </a:r>
            <a:r>
              <a:rPr lang="ja-JP" altLang="en-US" dirty="0" smtClean="0">
                <a:solidFill>
                  <a:srgbClr val="FFFF00"/>
                </a:solidFill>
              </a:rPr>
              <a:t>　</a:t>
            </a:r>
            <a:r>
              <a:rPr lang="en-US" altLang="ja-JP" dirty="0" smtClean="0">
                <a:solidFill>
                  <a:srgbClr val="FFFF00"/>
                </a:solidFill>
              </a:rPr>
              <a:t>enough</a:t>
            </a:r>
            <a:r>
              <a:rPr lang="ja-JP" altLang="en-US" dirty="0" smtClean="0">
                <a:solidFill>
                  <a:srgbClr val="FFFF00"/>
                </a:solidFill>
              </a:rPr>
              <a:t>　</a:t>
            </a:r>
            <a:r>
              <a:rPr lang="en-US" altLang="ja-JP" dirty="0" smtClean="0">
                <a:solidFill>
                  <a:srgbClr val="FFFF00"/>
                </a:solidFill>
              </a:rPr>
              <a:t>uv-coverage, Lack of shorter base lines</a:t>
            </a:r>
            <a:r>
              <a:rPr lang="ja-JP" altLang="en-US" dirty="0" smtClean="0">
                <a:solidFill>
                  <a:srgbClr val="FFFF00"/>
                </a:solidFill>
              </a:rPr>
              <a:t>＝</a:t>
            </a:r>
            <a:endParaRPr lang="en-US" altLang="ja-JP" dirty="0" smtClean="0">
              <a:solidFill>
                <a:srgbClr val="FFFF00"/>
              </a:solidFill>
            </a:endParaRPr>
          </a:p>
        </p:txBody>
      </p:sp>
      <p:sp>
        <p:nvSpPr>
          <p:cNvPr id="4" name="テキスト ボックス 3"/>
          <p:cNvSpPr txBox="1"/>
          <p:nvPr/>
        </p:nvSpPr>
        <p:spPr>
          <a:xfrm>
            <a:off x="0" y="0"/>
            <a:ext cx="9144000" cy="830997"/>
          </a:xfrm>
          <a:prstGeom prst="rect">
            <a:avLst/>
          </a:prstGeom>
          <a:noFill/>
        </p:spPr>
        <p:txBody>
          <a:bodyPr wrap="square" rtlCol="0">
            <a:spAutoFit/>
          </a:bodyPr>
          <a:lstStyle/>
          <a:p>
            <a:r>
              <a:rPr lang="en-US" altLang="ja-JP" dirty="0" smtClean="0">
                <a:solidFill>
                  <a:srgbClr val="FFFF00"/>
                </a:solidFill>
              </a:rPr>
              <a:t>Even now, longest baseline s are available (</a:t>
            </a:r>
            <a:r>
              <a:rPr lang="ja-JP" altLang="en-US" dirty="0" smtClean="0">
                <a:solidFill>
                  <a:srgbClr val="FFFF00"/>
                </a:solidFill>
              </a:rPr>
              <a:t>～</a:t>
            </a:r>
            <a:r>
              <a:rPr lang="en-US" altLang="ja-JP" dirty="0" smtClean="0">
                <a:solidFill>
                  <a:srgbClr val="FFFF00"/>
                </a:solidFill>
              </a:rPr>
              <a:t>8000km</a:t>
            </a:r>
            <a:r>
              <a:rPr lang="ja-JP" altLang="en-US" dirty="0" smtClean="0">
                <a:solidFill>
                  <a:srgbClr val="FFFF00"/>
                </a:solidFill>
              </a:rPr>
              <a:t>）</a:t>
            </a:r>
            <a:r>
              <a:rPr lang="en-US" altLang="ja-JP" dirty="0" smtClean="0">
                <a:solidFill>
                  <a:srgbClr val="FFFF00"/>
                </a:solidFill>
              </a:rPr>
              <a:t>,</a:t>
            </a:r>
            <a:r>
              <a:rPr lang="ja-JP" altLang="en-US" dirty="0" smtClean="0">
                <a:solidFill>
                  <a:srgbClr val="FFFF00"/>
                </a:solidFill>
              </a:rPr>
              <a:t>　</a:t>
            </a:r>
            <a:r>
              <a:rPr lang="en-US" altLang="ja-JP" dirty="0" smtClean="0">
                <a:solidFill>
                  <a:srgbClr val="FFFF00"/>
                </a:solidFill>
              </a:rPr>
              <a:t>but still difficult  to image SgrA* black hole. We need SHORTER baselines!</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737789"/>
            <a:ext cx="9144000" cy="4247317"/>
          </a:xfrm>
          <a:prstGeom prst="rect">
            <a:avLst/>
          </a:prstGeom>
          <a:noFill/>
        </p:spPr>
        <p:txBody>
          <a:bodyPr wrap="square">
            <a:spAutoFit/>
          </a:bodyPr>
          <a:lstStyle/>
          <a:p>
            <a:pPr>
              <a:defRPr/>
            </a:pPr>
            <a:r>
              <a:rPr lang="en-US" altLang="ja-JP" sz="5400" b="1" dirty="0" smtClean="0">
                <a:solidFill>
                  <a:srgbClr val="FFFF00"/>
                </a:solidFill>
                <a:ea typeface="ＭＳ Ｐゴシック" pitchFamily="50" charset="-128"/>
              </a:rPr>
              <a:t>Andes around ALMA is  suitable place of the sub-mm VLBI network</a:t>
            </a:r>
          </a:p>
          <a:p>
            <a:pPr>
              <a:defRPr/>
            </a:pPr>
            <a:r>
              <a:rPr lang="en-US" altLang="ja-JP" sz="5400" b="1" dirty="0" smtClean="0">
                <a:solidFill>
                  <a:srgbClr val="FFFF00"/>
                </a:solidFill>
                <a:ea typeface="ＭＳ Ｐゴシック" pitchFamily="50" charset="-128"/>
              </a:rPr>
              <a:t>with short baselines</a:t>
            </a:r>
          </a:p>
          <a:p>
            <a:pPr>
              <a:defRPr/>
            </a:pPr>
            <a:r>
              <a:rPr lang="en-US" altLang="ja-JP" sz="5400" b="1" dirty="0" smtClean="0">
                <a:solidFill>
                  <a:srgbClr val="FFFF00"/>
                </a:solidFill>
                <a:ea typeface="ＭＳ Ｐゴシック" pitchFamily="50" charset="-128"/>
              </a:rPr>
              <a:t>for SgrA*.</a:t>
            </a:r>
            <a:endParaRPr lang="ja-JP" altLang="en-US" sz="5400" b="1" dirty="0">
              <a:solidFill>
                <a:srgbClr val="FFFF00"/>
              </a:solidFill>
              <a:ea typeface="ＭＳ Ｐゴシック" pitchFamily="50"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928662" y="0"/>
            <a:ext cx="7620000" cy="6781800"/>
            <a:chOff x="576" y="48"/>
            <a:chExt cx="4800" cy="4224"/>
          </a:xfrm>
        </p:grpSpPr>
        <p:grpSp>
          <p:nvGrpSpPr>
            <p:cNvPr id="3" name="Group 26"/>
            <p:cNvGrpSpPr>
              <a:grpSpLocks/>
            </p:cNvGrpSpPr>
            <p:nvPr/>
          </p:nvGrpSpPr>
          <p:grpSpPr bwMode="auto">
            <a:xfrm>
              <a:off x="576" y="48"/>
              <a:ext cx="4800" cy="4224"/>
              <a:chOff x="576" y="48"/>
              <a:chExt cx="4800" cy="4224"/>
            </a:xfrm>
          </p:grpSpPr>
          <p:grpSp>
            <p:nvGrpSpPr>
              <p:cNvPr id="4" name="Group 27"/>
              <p:cNvGrpSpPr>
                <a:grpSpLocks/>
              </p:cNvGrpSpPr>
              <p:nvPr/>
            </p:nvGrpSpPr>
            <p:grpSpPr bwMode="auto">
              <a:xfrm>
                <a:off x="576" y="48"/>
                <a:ext cx="4800" cy="4224"/>
                <a:chOff x="576" y="48"/>
                <a:chExt cx="4800" cy="4224"/>
              </a:xfrm>
            </p:grpSpPr>
            <p:grpSp>
              <p:nvGrpSpPr>
                <p:cNvPr id="5" name="Group 28"/>
                <p:cNvGrpSpPr>
                  <a:grpSpLocks/>
                </p:cNvGrpSpPr>
                <p:nvPr/>
              </p:nvGrpSpPr>
              <p:grpSpPr bwMode="auto">
                <a:xfrm>
                  <a:off x="576" y="48"/>
                  <a:ext cx="4800" cy="4224"/>
                  <a:chOff x="432" y="0"/>
                  <a:chExt cx="4800" cy="4224"/>
                </a:xfrm>
              </p:grpSpPr>
              <p:grpSp>
                <p:nvGrpSpPr>
                  <p:cNvPr id="6" name="Group 29"/>
                  <p:cNvGrpSpPr>
                    <a:grpSpLocks/>
                  </p:cNvGrpSpPr>
                  <p:nvPr/>
                </p:nvGrpSpPr>
                <p:grpSpPr bwMode="auto">
                  <a:xfrm>
                    <a:off x="432" y="0"/>
                    <a:ext cx="4800" cy="4224"/>
                    <a:chOff x="432" y="0"/>
                    <a:chExt cx="4800" cy="4224"/>
                  </a:xfrm>
                </p:grpSpPr>
                <p:grpSp>
                  <p:nvGrpSpPr>
                    <p:cNvPr id="7" name="Group 30"/>
                    <p:cNvGrpSpPr>
                      <a:grpSpLocks/>
                    </p:cNvGrpSpPr>
                    <p:nvPr/>
                  </p:nvGrpSpPr>
                  <p:grpSpPr bwMode="auto">
                    <a:xfrm>
                      <a:off x="432" y="0"/>
                      <a:ext cx="4800" cy="4224"/>
                      <a:chOff x="432" y="0"/>
                      <a:chExt cx="4800" cy="4224"/>
                    </a:xfrm>
                  </p:grpSpPr>
                  <p:grpSp>
                    <p:nvGrpSpPr>
                      <p:cNvPr id="8" name="Group 31"/>
                      <p:cNvGrpSpPr>
                        <a:grpSpLocks/>
                      </p:cNvGrpSpPr>
                      <p:nvPr/>
                    </p:nvGrpSpPr>
                    <p:grpSpPr bwMode="auto">
                      <a:xfrm>
                        <a:off x="432" y="0"/>
                        <a:ext cx="4800" cy="4224"/>
                        <a:chOff x="432" y="0"/>
                        <a:chExt cx="4800" cy="4224"/>
                      </a:xfrm>
                    </p:grpSpPr>
                    <p:grpSp>
                      <p:nvGrpSpPr>
                        <p:cNvPr id="9" name="Group 32"/>
                        <p:cNvGrpSpPr>
                          <a:grpSpLocks/>
                        </p:cNvGrpSpPr>
                        <p:nvPr/>
                      </p:nvGrpSpPr>
                      <p:grpSpPr bwMode="auto">
                        <a:xfrm>
                          <a:off x="432" y="0"/>
                          <a:ext cx="4800" cy="4224"/>
                          <a:chOff x="432" y="0"/>
                          <a:chExt cx="4800" cy="4224"/>
                        </a:xfrm>
                      </p:grpSpPr>
                      <p:grpSp>
                        <p:nvGrpSpPr>
                          <p:cNvPr id="10" name="Group 33"/>
                          <p:cNvGrpSpPr>
                            <a:grpSpLocks/>
                          </p:cNvGrpSpPr>
                          <p:nvPr/>
                        </p:nvGrpSpPr>
                        <p:grpSpPr bwMode="auto">
                          <a:xfrm>
                            <a:off x="432" y="0"/>
                            <a:ext cx="4800" cy="4224"/>
                            <a:chOff x="432" y="0"/>
                            <a:chExt cx="4800" cy="4224"/>
                          </a:xfrm>
                        </p:grpSpPr>
                        <p:grpSp>
                          <p:nvGrpSpPr>
                            <p:cNvPr id="11" name="Group 34"/>
                            <p:cNvGrpSpPr>
                              <a:grpSpLocks/>
                            </p:cNvGrpSpPr>
                            <p:nvPr/>
                          </p:nvGrpSpPr>
                          <p:grpSpPr bwMode="auto">
                            <a:xfrm>
                              <a:off x="432" y="0"/>
                              <a:ext cx="4800" cy="4224"/>
                              <a:chOff x="864" y="480"/>
                              <a:chExt cx="4068" cy="3452"/>
                            </a:xfrm>
                          </p:grpSpPr>
                          <p:pic>
                            <p:nvPicPr>
                              <p:cNvPr id="33827" name="Picture 5" descr="E:\T-Horizon\site\4stations.gif"/>
                              <p:cNvPicPr>
                                <a:picLocks noChangeAspect="1" noChangeArrowheads="1"/>
                              </p:cNvPicPr>
                              <p:nvPr/>
                            </p:nvPicPr>
                            <p:blipFill>
                              <a:blip r:embed="rId3" cstate="print"/>
                              <a:srcRect/>
                              <a:stretch>
                                <a:fillRect/>
                              </a:stretch>
                            </p:blipFill>
                            <p:spPr bwMode="auto">
                              <a:xfrm>
                                <a:off x="864" y="480"/>
                                <a:ext cx="4068" cy="3452"/>
                              </a:xfrm>
                              <a:prstGeom prst="rect">
                                <a:avLst/>
                              </a:prstGeom>
                              <a:noFill/>
                              <a:ln w="9525">
                                <a:noFill/>
                                <a:miter lim="800000"/>
                                <a:headEnd/>
                                <a:tailEnd/>
                              </a:ln>
                            </p:spPr>
                          </p:pic>
                          <p:sp>
                            <p:nvSpPr>
                              <p:cNvPr id="33828" name="Oval 8"/>
                              <p:cNvSpPr>
                                <a:spLocks noChangeArrowheads="1"/>
                              </p:cNvSpPr>
                              <p:nvPr/>
                            </p:nvSpPr>
                            <p:spPr bwMode="auto">
                              <a:xfrm>
                                <a:off x="3168" y="2592"/>
                                <a:ext cx="48" cy="48"/>
                              </a:xfrm>
                              <a:prstGeom prst="ellipse">
                                <a:avLst/>
                              </a:prstGeom>
                              <a:solidFill>
                                <a:schemeClr val="accent2"/>
                              </a:solidFill>
                              <a:ln w="9525">
                                <a:solidFill>
                                  <a:schemeClr val="tx1"/>
                                </a:solidFill>
                                <a:round/>
                                <a:headEnd/>
                                <a:tailEnd/>
                              </a:ln>
                            </p:spPr>
                            <p:txBody>
                              <a:bodyPr wrap="none" anchor="ctr"/>
                              <a:lstStyle/>
                              <a:p>
                                <a:endParaRPr lang="ja-JP" altLang="ja-JP" dirty="0"/>
                              </a:p>
                            </p:txBody>
                          </p:sp>
                        </p:grpSp>
                        <p:sp>
                          <p:nvSpPr>
                            <p:cNvPr id="33826" name="Line 37"/>
                            <p:cNvSpPr>
                              <a:spLocks noChangeShapeType="1"/>
                            </p:cNvSpPr>
                            <p:nvPr/>
                          </p:nvSpPr>
                          <p:spPr bwMode="auto">
                            <a:xfrm>
                              <a:off x="2928" y="2352"/>
                              <a:ext cx="240" cy="240"/>
                            </a:xfrm>
                            <a:prstGeom prst="line">
                              <a:avLst/>
                            </a:prstGeom>
                            <a:noFill/>
                            <a:ln w="9525">
                              <a:solidFill>
                                <a:schemeClr val="tx1"/>
                              </a:solidFill>
                              <a:round/>
                              <a:headEnd/>
                              <a:tailEnd/>
                            </a:ln>
                          </p:spPr>
                          <p:txBody>
                            <a:bodyPr/>
                            <a:lstStyle/>
                            <a:p>
                              <a:endParaRPr lang="ja-JP" altLang="en-US" dirty="0"/>
                            </a:p>
                          </p:txBody>
                        </p:sp>
                      </p:grpSp>
                      <p:sp>
                        <p:nvSpPr>
                          <p:cNvPr id="33824" name="Line 38"/>
                          <p:cNvSpPr>
                            <a:spLocks noChangeShapeType="1"/>
                          </p:cNvSpPr>
                          <p:nvPr/>
                        </p:nvSpPr>
                        <p:spPr bwMode="auto">
                          <a:xfrm>
                            <a:off x="2160" y="1152"/>
                            <a:ext cx="768" cy="1200"/>
                          </a:xfrm>
                          <a:prstGeom prst="line">
                            <a:avLst/>
                          </a:prstGeom>
                          <a:noFill/>
                          <a:ln w="9525">
                            <a:solidFill>
                              <a:schemeClr val="tx1"/>
                            </a:solidFill>
                            <a:round/>
                            <a:headEnd/>
                            <a:tailEnd/>
                          </a:ln>
                        </p:spPr>
                        <p:txBody>
                          <a:bodyPr/>
                          <a:lstStyle/>
                          <a:p>
                            <a:endParaRPr lang="ja-JP" altLang="en-US" dirty="0"/>
                          </a:p>
                        </p:txBody>
                      </p:sp>
                    </p:grpSp>
                    <p:sp>
                      <p:nvSpPr>
                        <p:cNvPr id="33822" name="Line 39"/>
                        <p:cNvSpPr>
                          <a:spLocks noChangeShapeType="1"/>
                        </p:cNvSpPr>
                        <p:nvPr/>
                      </p:nvSpPr>
                      <p:spPr bwMode="auto">
                        <a:xfrm>
                          <a:off x="2160" y="1152"/>
                          <a:ext cx="432" cy="2016"/>
                        </a:xfrm>
                        <a:prstGeom prst="line">
                          <a:avLst/>
                        </a:prstGeom>
                        <a:noFill/>
                        <a:ln w="9525">
                          <a:solidFill>
                            <a:schemeClr val="tx1"/>
                          </a:solidFill>
                          <a:round/>
                          <a:headEnd/>
                          <a:tailEnd/>
                        </a:ln>
                      </p:spPr>
                      <p:txBody>
                        <a:bodyPr/>
                        <a:lstStyle/>
                        <a:p>
                          <a:endParaRPr lang="ja-JP" altLang="en-US" dirty="0"/>
                        </a:p>
                      </p:txBody>
                    </p:sp>
                  </p:grpSp>
                  <p:sp>
                    <p:nvSpPr>
                      <p:cNvPr id="33820" name="Line 40"/>
                      <p:cNvSpPr>
                        <a:spLocks noChangeShapeType="1"/>
                      </p:cNvSpPr>
                      <p:nvPr/>
                    </p:nvSpPr>
                    <p:spPr bwMode="auto">
                      <a:xfrm flipH="1">
                        <a:off x="2592" y="2400"/>
                        <a:ext cx="336" cy="720"/>
                      </a:xfrm>
                      <a:prstGeom prst="line">
                        <a:avLst/>
                      </a:prstGeom>
                      <a:noFill/>
                      <a:ln w="9525">
                        <a:solidFill>
                          <a:schemeClr val="tx1"/>
                        </a:solidFill>
                        <a:round/>
                        <a:headEnd/>
                        <a:tailEnd/>
                      </a:ln>
                    </p:spPr>
                    <p:txBody>
                      <a:bodyPr/>
                      <a:lstStyle/>
                      <a:p>
                        <a:endParaRPr lang="ja-JP" altLang="en-US" dirty="0"/>
                      </a:p>
                    </p:txBody>
                  </p:sp>
                </p:grpSp>
                <p:sp>
                  <p:nvSpPr>
                    <p:cNvPr id="33818" name="Line 41"/>
                    <p:cNvSpPr>
                      <a:spLocks noChangeShapeType="1"/>
                    </p:cNvSpPr>
                    <p:nvPr/>
                  </p:nvSpPr>
                  <p:spPr bwMode="auto">
                    <a:xfrm flipH="1">
                      <a:off x="2592" y="2640"/>
                      <a:ext cx="576" cy="528"/>
                    </a:xfrm>
                    <a:prstGeom prst="line">
                      <a:avLst/>
                    </a:prstGeom>
                    <a:noFill/>
                    <a:ln w="9525">
                      <a:solidFill>
                        <a:schemeClr val="tx1"/>
                      </a:solidFill>
                      <a:round/>
                      <a:headEnd/>
                      <a:tailEnd/>
                    </a:ln>
                  </p:spPr>
                  <p:txBody>
                    <a:bodyPr/>
                    <a:lstStyle/>
                    <a:p>
                      <a:endParaRPr lang="ja-JP" altLang="en-US" dirty="0"/>
                    </a:p>
                  </p:txBody>
                </p:sp>
              </p:grpSp>
              <p:sp>
                <p:nvSpPr>
                  <p:cNvPr id="33816" name="Line 42"/>
                  <p:cNvSpPr>
                    <a:spLocks noChangeShapeType="1"/>
                  </p:cNvSpPr>
                  <p:nvPr/>
                </p:nvSpPr>
                <p:spPr bwMode="auto">
                  <a:xfrm>
                    <a:off x="2880" y="1680"/>
                    <a:ext cx="48" cy="720"/>
                  </a:xfrm>
                  <a:prstGeom prst="line">
                    <a:avLst/>
                  </a:prstGeom>
                  <a:noFill/>
                  <a:ln w="9525">
                    <a:solidFill>
                      <a:schemeClr val="tx1"/>
                    </a:solidFill>
                    <a:round/>
                    <a:headEnd/>
                    <a:tailEnd/>
                  </a:ln>
                </p:spPr>
                <p:txBody>
                  <a:bodyPr/>
                  <a:lstStyle/>
                  <a:p>
                    <a:endParaRPr lang="ja-JP" altLang="en-US" dirty="0"/>
                  </a:p>
                </p:txBody>
              </p:sp>
            </p:grpSp>
            <p:sp>
              <p:nvSpPr>
                <p:cNvPr id="33814" name="Line 43"/>
                <p:cNvSpPr>
                  <a:spLocks noChangeShapeType="1"/>
                </p:cNvSpPr>
                <p:nvPr/>
              </p:nvSpPr>
              <p:spPr bwMode="auto">
                <a:xfrm>
                  <a:off x="3024" y="1680"/>
                  <a:ext cx="288" cy="960"/>
                </a:xfrm>
                <a:prstGeom prst="line">
                  <a:avLst/>
                </a:prstGeom>
                <a:noFill/>
                <a:ln w="9525">
                  <a:solidFill>
                    <a:schemeClr val="tx1"/>
                  </a:solidFill>
                  <a:round/>
                  <a:headEnd/>
                  <a:tailEnd/>
                </a:ln>
              </p:spPr>
              <p:txBody>
                <a:bodyPr/>
                <a:lstStyle/>
                <a:p>
                  <a:endParaRPr lang="ja-JP" altLang="en-US" dirty="0"/>
                </a:p>
              </p:txBody>
            </p:sp>
          </p:grpSp>
          <p:sp>
            <p:nvSpPr>
              <p:cNvPr id="33812" name="Line 44"/>
              <p:cNvSpPr>
                <a:spLocks noChangeShapeType="1"/>
              </p:cNvSpPr>
              <p:nvPr/>
            </p:nvSpPr>
            <p:spPr bwMode="auto">
              <a:xfrm flipH="1">
                <a:off x="2736" y="1728"/>
                <a:ext cx="288" cy="1440"/>
              </a:xfrm>
              <a:prstGeom prst="line">
                <a:avLst/>
              </a:prstGeom>
              <a:noFill/>
              <a:ln w="9525">
                <a:solidFill>
                  <a:schemeClr val="tx1"/>
                </a:solidFill>
                <a:round/>
                <a:headEnd/>
                <a:tailEnd/>
              </a:ln>
            </p:spPr>
            <p:txBody>
              <a:bodyPr/>
              <a:lstStyle/>
              <a:p>
                <a:endParaRPr lang="ja-JP" altLang="en-US" dirty="0"/>
              </a:p>
            </p:txBody>
          </p:sp>
        </p:grpSp>
        <p:sp>
          <p:nvSpPr>
            <p:cNvPr id="33810" name="Line 45"/>
            <p:cNvSpPr>
              <a:spLocks noChangeShapeType="1"/>
            </p:cNvSpPr>
            <p:nvPr/>
          </p:nvSpPr>
          <p:spPr bwMode="auto">
            <a:xfrm>
              <a:off x="2304" y="1200"/>
              <a:ext cx="1008" cy="1440"/>
            </a:xfrm>
            <a:prstGeom prst="line">
              <a:avLst/>
            </a:prstGeom>
            <a:noFill/>
            <a:ln w="9525">
              <a:solidFill>
                <a:schemeClr val="tx1"/>
              </a:solidFill>
              <a:round/>
              <a:headEnd/>
              <a:tailEnd/>
            </a:ln>
          </p:spPr>
          <p:txBody>
            <a:bodyPr/>
            <a:lstStyle/>
            <a:p>
              <a:endParaRPr lang="ja-JP" altLang="en-US" dirty="0"/>
            </a:p>
          </p:txBody>
        </p:sp>
      </p:grpSp>
      <p:sp>
        <p:nvSpPr>
          <p:cNvPr id="33795" name="Text Box 6"/>
          <p:cNvSpPr txBox="1">
            <a:spLocks noChangeArrowheads="1"/>
          </p:cNvSpPr>
          <p:nvPr/>
        </p:nvSpPr>
        <p:spPr bwMode="auto">
          <a:xfrm>
            <a:off x="5303838" y="2530475"/>
            <a:ext cx="3144643" cy="1015663"/>
          </a:xfrm>
          <a:prstGeom prst="rect">
            <a:avLst/>
          </a:prstGeom>
          <a:noFill/>
          <a:ln w="9525">
            <a:noFill/>
            <a:miter lim="800000"/>
            <a:headEnd/>
            <a:tailEnd/>
          </a:ln>
        </p:spPr>
        <p:txBody>
          <a:bodyPr wrap="none">
            <a:spAutoFit/>
          </a:bodyPr>
          <a:lstStyle/>
          <a:p>
            <a:r>
              <a:rPr lang="es-ES" altLang="ja-JP" sz="1200" b="1" dirty="0" smtClean="0"/>
              <a:t>Near Bolivia  </a:t>
            </a:r>
            <a:r>
              <a:rPr lang="en-US" altLang="ja-JP" sz="1200" dirty="0" smtClean="0"/>
              <a:t>La Paz  </a:t>
            </a:r>
            <a:r>
              <a:rPr lang="en-US" altLang="ja-JP" sz="1200" b="1" dirty="0" smtClean="0"/>
              <a:t>5300m</a:t>
            </a:r>
            <a:endParaRPr lang="en-US" altLang="ja-JP" sz="1200" b="1" dirty="0"/>
          </a:p>
          <a:p>
            <a:r>
              <a:rPr lang="en-US" altLang="ja-JP" sz="1200" b="1" dirty="0" smtClean="0"/>
              <a:t>The highest Ski Slope in the world</a:t>
            </a:r>
          </a:p>
          <a:p>
            <a:r>
              <a:rPr lang="en-US" altLang="ja-JP" sz="1200" b="1" dirty="0" smtClean="0"/>
              <a:t>Cosmic Ray Observatory</a:t>
            </a:r>
          </a:p>
          <a:p>
            <a:r>
              <a:rPr lang="ja-JP" altLang="en-US" b="1" dirty="0">
                <a:solidFill>
                  <a:srgbClr val="0066FF"/>
                </a:solidFill>
              </a:rPr>
              <a:t>　　　</a:t>
            </a:r>
            <a:r>
              <a:rPr lang="en-US" altLang="ja-JP" b="1" dirty="0" smtClean="0"/>
              <a:t>Cerro Chacaltaya</a:t>
            </a:r>
            <a:endParaRPr lang="ja-JP" altLang="en-US" b="1" dirty="0">
              <a:solidFill>
                <a:srgbClr val="0066FF"/>
              </a:solidFill>
            </a:endParaRPr>
          </a:p>
        </p:txBody>
      </p:sp>
      <p:sp>
        <p:nvSpPr>
          <p:cNvPr id="33796" name="Text Box 7"/>
          <p:cNvSpPr txBox="1">
            <a:spLocks noChangeArrowheads="1"/>
          </p:cNvSpPr>
          <p:nvPr/>
        </p:nvSpPr>
        <p:spPr bwMode="auto">
          <a:xfrm>
            <a:off x="2373313" y="1447800"/>
            <a:ext cx="1518364" cy="1046440"/>
          </a:xfrm>
          <a:prstGeom prst="rect">
            <a:avLst/>
          </a:prstGeom>
          <a:noFill/>
          <a:ln w="9525">
            <a:noFill/>
            <a:miter lim="800000"/>
            <a:headEnd/>
            <a:tailEnd/>
          </a:ln>
        </p:spPr>
        <p:txBody>
          <a:bodyPr wrap="none">
            <a:spAutoFit/>
          </a:bodyPr>
          <a:lstStyle/>
          <a:p>
            <a:r>
              <a:rPr lang="en-US" altLang="ja-JP" b="1" dirty="0" smtClean="0"/>
              <a:t>Peru</a:t>
            </a:r>
            <a:endParaRPr lang="ja-JP" altLang="en-US" b="1" dirty="0"/>
          </a:p>
          <a:p>
            <a:r>
              <a:rPr lang="en-US" altLang="ja-JP" b="1" dirty="0" smtClean="0"/>
              <a:t>Huancayo</a:t>
            </a:r>
          </a:p>
          <a:p>
            <a:r>
              <a:rPr lang="en-US" altLang="ja-JP" sz="1400" dirty="0" smtClean="0"/>
              <a:t>3300m</a:t>
            </a:r>
            <a:endParaRPr lang="en-US" altLang="ja-JP" sz="1400" dirty="0"/>
          </a:p>
        </p:txBody>
      </p:sp>
      <p:sp>
        <p:nvSpPr>
          <p:cNvPr id="33797" name="Text Box 11"/>
          <p:cNvSpPr txBox="1">
            <a:spLocks noChangeArrowheads="1"/>
          </p:cNvSpPr>
          <p:nvPr/>
        </p:nvSpPr>
        <p:spPr bwMode="auto">
          <a:xfrm>
            <a:off x="4060041" y="1828800"/>
            <a:ext cx="869149" cy="400110"/>
          </a:xfrm>
          <a:prstGeom prst="rect">
            <a:avLst/>
          </a:prstGeom>
          <a:noFill/>
          <a:ln w="9525">
            <a:noFill/>
            <a:miter lim="800000"/>
            <a:headEnd/>
            <a:tailEnd/>
          </a:ln>
        </p:spPr>
        <p:txBody>
          <a:bodyPr wrap="none">
            <a:spAutoFit/>
          </a:bodyPr>
          <a:lstStyle/>
          <a:p>
            <a:r>
              <a:rPr lang="en-US" altLang="ja-JP" sz="2000" i="1" dirty="0" smtClean="0"/>
              <a:t>900km</a:t>
            </a:r>
            <a:endParaRPr lang="en-US" altLang="ja-JP" sz="2000" i="1" dirty="0"/>
          </a:p>
        </p:txBody>
      </p:sp>
      <p:sp>
        <p:nvSpPr>
          <p:cNvPr id="33798" name="Text Box 14"/>
          <p:cNvSpPr txBox="1">
            <a:spLocks noChangeArrowheads="1"/>
          </p:cNvSpPr>
          <p:nvPr/>
        </p:nvSpPr>
        <p:spPr bwMode="auto">
          <a:xfrm>
            <a:off x="4648200" y="3352800"/>
            <a:ext cx="803275" cy="336550"/>
          </a:xfrm>
          <a:prstGeom prst="rect">
            <a:avLst/>
          </a:prstGeom>
          <a:noFill/>
          <a:ln w="9525">
            <a:noFill/>
            <a:miter lim="800000"/>
            <a:headEnd/>
            <a:tailEnd/>
          </a:ln>
        </p:spPr>
        <p:txBody>
          <a:bodyPr wrap="none">
            <a:spAutoFit/>
          </a:bodyPr>
          <a:lstStyle/>
          <a:p>
            <a:r>
              <a:rPr lang="en-US" altLang="ja-JP" sz="1600" b="1" dirty="0"/>
              <a:t>ALMA</a:t>
            </a:r>
          </a:p>
        </p:txBody>
      </p:sp>
      <p:sp>
        <p:nvSpPr>
          <p:cNvPr id="33799" name="Text Box 15"/>
          <p:cNvSpPr txBox="1">
            <a:spLocks noChangeArrowheads="1"/>
          </p:cNvSpPr>
          <p:nvPr/>
        </p:nvSpPr>
        <p:spPr bwMode="auto">
          <a:xfrm>
            <a:off x="928662" y="4572000"/>
            <a:ext cx="3320308" cy="677108"/>
          </a:xfrm>
          <a:prstGeom prst="rect">
            <a:avLst/>
          </a:prstGeom>
          <a:noFill/>
          <a:ln w="9525">
            <a:noFill/>
            <a:miter lim="800000"/>
            <a:headEnd/>
            <a:tailEnd/>
          </a:ln>
        </p:spPr>
        <p:txBody>
          <a:bodyPr wrap="square">
            <a:spAutoFit/>
          </a:bodyPr>
          <a:lstStyle/>
          <a:p>
            <a:r>
              <a:rPr lang="en-US" altLang="ja-JP" b="1" dirty="0" smtClean="0">
                <a:solidFill>
                  <a:srgbClr val="FFFF00"/>
                </a:solidFill>
              </a:rPr>
              <a:t>La Silla </a:t>
            </a:r>
            <a:r>
              <a:rPr lang="en-US" altLang="ja-JP" sz="1400" dirty="0" smtClean="0">
                <a:solidFill>
                  <a:schemeClr val="accent2"/>
                </a:solidFill>
              </a:rPr>
              <a:t>2400m</a:t>
            </a:r>
            <a:endParaRPr lang="en-US" altLang="ja-JP" sz="1400" dirty="0">
              <a:solidFill>
                <a:schemeClr val="accent2"/>
              </a:solidFill>
            </a:endParaRPr>
          </a:p>
          <a:p>
            <a:r>
              <a:rPr lang="en-US" altLang="ja-JP" sz="1400" dirty="0" smtClean="0">
                <a:solidFill>
                  <a:schemeClr val="accent2"/>
                </a:solidFill>
              </a:rPr>
              <a:t>SEST15m</a:t>
            </a:r>
            <a:r>
              <a:rPr lang="ja-JP" altLang="en-US" sz="1400" dirty="0" smtClean="0">
                <a:solidFill>
                  <a:schemeClr val="accent2"/>
                </a:solidFill>
              </a:rPr>
              <a:t>鏡 </a:t>
            </a:r>
            <a:r>
              <a:rPr lang="en-US" altLang="ja-JP" sz="1400" dirty="0" smtClean="0">
                <a:solidFill>
                  <a:schemeClr val="accent2"/>
                </a:solidFill>
              </a:rPr>
              <a:t>(Closed, but alive)</a:t>
            </a:r>
            <a:endParaRPr lang="ja-JP" altLang="en-US" sz="1400" dirty="0">
              <a:solidFill>
                <a:schemeClr val="accent2"/>
              </a:solidFill>
            </a:endParaRPr>
          </a:p>
        </p:txBody>
      </p:sp>
      <p:sp>
        <p:nvSpPr>
          <p:cNvPr id="33800" name="Text Box 22"/>
          <p:cNvSpPr txBox="1">
            <a:spLocks noChangeArrowheads="1"/>
          </p:cNvSpPr>
          <p:nvPr/>
        </p:nvSpPr>
        <p:spPr bwMode="auto">
          <a:xfrm>
            <a:off x="5392738" y="4022725"/>
            <a:ext cx="2996333" cy="461665"/>
          </a:xfrm>
          <a:prstGeom prst="rect">
            <a:avLst/>
          </a:prstGeom>
          <a:noFill/>
          <a:ln w="9525">
            <a:noFill/>
            <a:miter lim="800000"/>
            <a:headEnd/>
            <a:tailEnd/>
          </a:ln>
        </p:spPr>
        <p:txBody>
          <a:bodyPr wrap="none">
            <a:spAutoFit/>
          </a:bodyPr>
          <a:lstStyle/>
          <a:p>
            <a:r>
              <a:rPr lang="en-US" altLang="ja-JP" b="1" dirty="0" smtClean="0"/>
              <a:t>?Mirabel station</a:t>
            </a:r>
            <a:r>
              <a:rPr lang="ja-JP" altLang="en-US" sz="1600" b="1" dirty="0" smtClean="0"/>
              <a:t> </a:t>
            </a:r>
            <a:r>
              <a:rPr lang="en-US" altLang="ja-JP" sz="1600" b="1" dirty="0"/>
              <a:t>4600m</a:t>
            </a:r>
          </a:p>
        </p:txBody>
      </p:sp>
      <p:sp>
        <p:nvSpPr>
          <p:cNvPr id="33801" name="Text Box 23"/>
          <p:cNvSpPr txBox="1">
            <a:spLocks noChangeArrowheads="1"/>
          </p:cNvSpPr>
          <p:nvPr/>
        </p:nvSpPr>
        <p:spPr bwMode="auto">
          <a:xfrm>
            <a:off x="3071802" y="46001"/>
            <a:ext cx="5929354" cy="954107"/>
          </a:xfrm>
          <a:prstGeom prst="rect">
            <a:avLst/>
          </a:prstGeom>
          <a:solidFill>
            <a:srgbClr val="FFFF00"/>
          </a:solidFill>
          <a:ln w="9525">
            <a:noFill/>
            <a:miter lim="800000"/>
            <a:headEnd/>
            <a:tailEnd/>
          </a:ln>
        </p:spPr>
        <p:txBody>
          <a:bodyPr wrap="square">
            <a:spAutoFit/>
          </a:bodyPr>
          <a:lstStyle/>
          <a:p>
            <a:r>
              <a:rPr lang="en-US" altLang="ja-JP" sz="2800" b="1" dirty="0" smtClean="0"/>
              <a:t>Telescopes around ALMA give us</a:t>
            </a:r>
          </a:p>
          <a:p>
            <a:r>
              <a:rPr lang="en-US" altLang="ja-JP" sz="2800" b="1" dirty="0" smtClean="0"/>
              <a:t>shorter (&lt;2000km) baselines!</a:t>
            </a:r>
            <a:endParaRPr lang="ja-JP" altLang="en-US" sz="2800" b="1" dirty="0"/>
          </a:p>
        </p:txBody>
      </p:sp>
      <p:pic>
        <p:nvPicPr>
          <p:cNvPr id="33802" name="Picture 25" descr="http://vsop.mtk.nao.ac.jp/%7Epepe/Antena-Sicaya.jpg"/>
          <p:cNvPicPr>
            <a:picLocks noChangeAspect="1" noChangeArrowheads="1"/>
          </p:cNvPicPr>
          <p:nvPr/>
        </p:nvPicPr>
        <p:blipFill>
          <a:blip r:embed="rId4" cstate="print"/>
          <a:srcRect/>
          <a:stretch>
            <a:fillRect/>
          </a:stretch>
        </p:blipFill>
        <p:spPr bwMode="auto">
          <a:xfrm>
            <a:off x="0" y="857232"/>
            <a:ext cx="2392881" cy="2028820"/>
          </a:xfrm>
          <a:prstGeom prst="rect">
            <a:avLst/>
          </a:prstGeom>
          <a:noFill/>
          <a:ln w="9525">
            <a:noFill/>
            <a:miter lim="800000"/>
            <a:headEnd/>
            <a:tailEnd/>
          </a:ln>
        </p:spPr>
      </p:pic>
      <p:pic>
        <p:nvPicPr>
          <p:cNvPr id="33804" name="Picture 28" descr="http://www.riken.go.jp/lab-www/w3drid/yamada/bolivia/photo/labobajo.jpeg"/>
          <p:cNvPicPr>
            <a:picLocks noChangeAspect="1" noChangeArrowheads="1"/>
          </p:cNvPicPr>
          <p:nvPr/>
        </p:nvPicPr>
        <p:blipFill>
          <a:blip r:embed="rId5" cstate="print"/>
          <a:srcRect/>
          <a:stretch>
            <a:fillRect/>
          </a:stretch>
        </p:blipFill>
        <p:spPr bwMode="auto">
          <a:xfrm>
            <a:off x="5014930" y="1082669"/>
            <a:ext cx="2057400" cy="1489075"/>
          </a:xfrm>
          <a:prstGeom prst="rect">
            <a:avLst/>
          </a:prstGeom>
          <a:noFill/>
          <a:ln w="9525">
            <a:noFill/>
            <a:miter lim="800000"/>
            <a:headEnd/>
            <a:tailEnd/>
          </a:ln>
        </p:spPr>
      </p:pic>
      <p:sp>
        <p:nvSpPr>
          <p:cNvPr id="65582" name="Line 46"/>
          <p:cNvSpPr>
            <a:spLocks noChangeShapeType="1"/>
          </p:cNvSpPr>
          <p:nvPr/>
        </p:nvSpPr>
        <p:spPr bwMode="auto">
          <a:xfrm>
            <a:off x="3657600" y="1905000"/>
            <a:ext cx="1143000" cy="762000"/>
          </a:xfrm>
          <a:prstGeom prst="line">
            <a:avLst/>
          </a:prstGeom>
          <a:noFill/>
          <a:ln w="76200">
            <a:solidFill>
              <a:schemeClr val="tx1"/>
            </a:solidFill>
            <a:round/>
            <a:headEnd/>
            <a:tailEnd/>
          </a:ln>
        </p:spPr>
        <p:txBody>
          <a:bodyPr/>
          <a:lstStyle/>
          <a:p>
            <a:endParaRPr lang="ja-JP" altLang="en-US" dirty="0"/>
          </a:p>
        </p:txBody>
      </p:sp>
      <p:pic>
        <p:nvPicPr>
          <p:cNvPr id="33808" name="Picture 48" descr="http://www.allthesky.com/observatories/preview/lasest-p.jpg"/>
          <p:cNvPicPr>
            <a:picLocks noChangeAspect="1" noChangeArrowheads="1"/>
          </p:cNvPicPr>
          <p:nvPr/>
        </p:nvPicPr>
        <p:blipFill>
          <a:blip r:embed="rId6" cstate="print"/>
          <a:srcRect/>
          <a:stretch>
            <a:fillRect/>
          </a:stretch>
        </p:blipFill>
        <p:spPr bwMode="auto">
          <a:xfrm>
            <a:off x="857224" y="5286388"/>
            <a:ext cx="2357418" cy="1571612"/>
          </a:xfrm>
          <a:prstGeom prst="rect">
            <a:avLst/>
          </a:prstGeom>
          <a:noFill/>
          <a:ln w="9525">
            <a:noFill/>
            <a:miter lim="800000"/>
            <a:headEnd/>
            <a:tailEnd/>
          </a:ln>
        </p:spPr>
      </p:pic>
      <p:pic>
        <p:nvPicPr>
          <p:cNvPr id="37" name="Picture 1043" descr="C:\Documents and Settings\Administrator\My Documents\My Pictures\alma_aca2.jpg"/>
          <p:cNvPicPr>
            <a:picLocks noChangeAspect="1" noChangeArrowheads="1"/>
          </p:cNvPicPr>
          <p:nvPr/>
        </p:nvPicPr>
        <p:blipFill>
          <a:blip r:embed="rId7" cstate="print"/>
          <a:srcRect/>
          <a:stretch>
            <a:fillRect/>
          </a:stretch>
        </p:blipFill>
        <p:spPr bwMode="auto">
          <a:xfrm>
            <a:off x="5143504" y="5000636"/>
            <a:ext cx="2571768" cy="1568001"/>
          </a:xfrm>
          <a:prstGeom prst="rect">
            <a:avLst/>
          </a:prstGeom>
          <a:noFill/>
        </p:spPr>
      </p:pic>
      <p:sp>
        <p:nvSpPr>
          <p:cNvPr id="38" name="Text Box 1027"/>
          <p:cNvSpPr txBox="1">
            <a:spLocks noChangeArrowheads="1"/>
          </p:cNvSpPr>
          <p:nvPr/>
        </p:nvSpPr>
        <p:spPr bwMode="auto">
          <a:xfrm>
            <a:off x="280988" y="285728"/>
            <a:ext cx="2005012" cy="528637"/>
          </a:xfrm>
          <a:prstGeom prst="rect">
            <a:avLst/>
          </a:prstGeom>
          <a:solidFill>
            <a:schemeClr val="bg1"/>
          </a:solidFill>
          <a:ln w="9525">
            <a:solidFill>
              <a:schemeClr val="tx1"/>
            </a:solidFill>
            <a:miter lim="800000"/>
            <a:headEnd/>
            <a:tailEnd/>
          </a:ln>
          <a:effectLst/>
        </p:spPr>
        <p:txBody>
          <a:bodyPr>
            <a:spAutoFit/>
          </a:bodyPr>
          <a:lstStyle/>
          <a:p>
            <a:r>
              <a:rPr lang="en-US" altLang="ja-JP" sz="2800" b="1" dirty="0"/>
              <a:t>Huancayo</a:t>
            </a:r>
          </a:p>
        </p:txBody>
      </p:sp>
      <p:sp>
        <p:nvSpPr>
          <p:cNvPr id="39" name="テキスト ボックス 38"/>
          <p:cNvSpPr txBox="1"/>
          <p:nvPr/>
        </p:nvSpPr>
        <p:spPr>
          <a:xfrm>
            <a:off x="6551868" y="4967599"/>
            <a:ext cx="1091966" cy="461665"/>
          </a:xfrm>
          <a:prstGeom prst="rect">
            <a:avLst/>
          </a:prstGeom>
          <a:noFill/>
        </p:spPr>
        <p:txBody>
          <a:bodyPr wrap="none" rtlCol="0">
            <a:spAutoFit/>
          </a:bodyPr>
          <a:lstStyle/>
          <a:p>
            <a:r>
              <a:rPr kumimoji="1" lang="en-US" altLang="ja-JP" dirty="0" smtClean="0">
                <a:solidFill>
                  <a:srgbClr val="FFFF00"/>
                </a:solidFill>
              </a:rPr>
              <a:t>ALMA</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406" y="167698"/>
            <a:ext cx="9072594" cy="4524315"/>
          </a:xfrm>
          <a:prstGeom prst="rect">
            <a:avLst/>
          </a:prstGeom>
          <a:noFill/>
        </p:spPr>
        <p:txBody>
          <a:bodyPr wrap="square" rtlCol="0">
            <a:spAutoFit/>
          </a:bodyPr>
          <a:lstStyle/>
          <a:p>
            <a:r>
              <a:rPr lang="en-US" altLang="ja-JP" sz="3600" dirty="0" smtClean="0">
                <a:solidFill>
                  <a:srgbClr val="FFFF00"/>
                </a:solidFill>
              </a:rPr>
              <a:t> </a:t>
            </a:r>
            <a:r>
              <a:rPr lang="en-US" altLang="ja-JP" sz="4800" dirty="0" smtClean="0">
                <a:solidFill>
                  <a:srgbClr val="FFFF00"/>
                </a:solidFill>
              </a:rPr>
              <a:t>So constructions of new sub-mm VLBI stations around ALMA are very important for SgrA* Black Hole Imaging. </a:t>
            </a:r>
          </a:p>
          <a:p>
            <a:endParaRPr kumimoji="1" lang="en-US" altLang="ja-JP" sz="4800" dirty="0" smtClean="0">
              <a:solidFill>
                <a:srgbClr val="FFFF00"/>
              </a:solidFill>
            </a:endParaRPr>
          </a:p>
          <a:p>
            <a:r>
              <a:rPr lang="en-US" altLang="ja-JP" sz="4800" dirty="0" smtClean="0">
                <a:solidFill>
                  <a:srgbClr val="FFFF00"/>
                </a:solidFill>
              </a:rPr>
              <a:t>Cost?!</a:t>
            </a:r>
            <a:endParaRPr kumimoji="1" lang="ja-JP" altLang="en-US" sz="4800" dirty="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406" y="71414"/>
            <a:ext cx="9072594" cy="1938992"/>
          </a:xfrm>
          <a:prstGeom prst="rect">
            <a:avLst/>
          </a:prstGeom>
          <a:noFill/>
        </p:spPr>
        <p:txBody>
          <a:bodyPr wrap="square" rtlCol="0">
            <a:spAutoFit/>
          </a:bodyPr>
          <a:lstStyle/>
          <a:p>
            <a:r>
              <a:rPr lang="en-US" altLang="ja-JP" sz="4800" dirty="0" smtClean="0">
                <a:solidFill>
                  <a:srgbClr val="FFFF00"/>
                </a:solidFill>
              </a:rPr>
              <a:t> </a:t>
            </a:r>
            <a:r>
              <a:rPr lang="en-US" altLang="ja-JP" sz="3600" dirty="0" smtClean="0">
                <a:solidFill>
                  <a:srgbClr val="FFFF00"/>
                </a:solidFill>
              </a:rPr>
              <a:t>We are planning 3-stations VLBI with very low cost around 10 million-level, because we are in the big monetary crisis occurred once a century.</a:t>
            </a:r>
            <a:endParaRPr kumimoji="1" lang="ja-JP" altLang="en-US" sz="4800" dirty="0">
              <a:solidFill>
                <a:srgbClr val="FFFF00"/>
              </a:solidFill>
            </a:endParaRPr>
          </a:p>
        </p:txBody>
      </p:sp>
      <p:pic>
        <p:nvPicPr>
          <p:cNvPr id="3" name="図 3" descr="keikoya_politics_democraticparty_oz.jpg"/>
          <p:cNvPicPr>
            <a:picLocks noChangeAspect="1"/>
          </p:cNvPicPr>
          <p:nvPr/>
        </p:nvPicPr>
        <p:blipFill>
          <a:blip r:embed="rId3" cstate="print"/>
          <a:srcRect/>
          <a:stretch>
            <a:fillRect/>
          </a:stretch>
        </p:blipFill>
        <p:spPr bwMode="auto">
          <a:xfrm>
            <a:off x="5786446" y="2143116"/>
            <a:ext cx="2452685" cy="3466190"/>
          </a:xfrm>
          <a:prstGeom prst="rect">
            <a:avLst/>
          </a:prstGeom>
          <a:noFill/>
          <a:ln w="9525">
            <a:noFill/>
            <a:miter lim="800000"/>
            <a:headEnd/>
            <a:tailEnd/>
          </a:ln>
        </p:spPr>
      </p:pic>
      <p:pic>
        <p:nvPicPr>
          <p:cNvPr id="4" name="Picture 2" descr="http://www.kantei.go.jp/jp/asophoto/2009/04/images/10kaiken1.jpg"/>
          <p:cNvPicPr>
            <a:picLocks noChangeAspect="1" noChangeArrowheads="1"/>
          </p:cNvPicPr>
          <p:nvPr/>
        </p:nvPicPr>
        <p:blipFill>
          <a:blip r:embed="rId4" cstate="print"/>
          <a:srcRect t="6015" b="16040"/>
          <a:stretch>
            <a:fillRect/>
          </a:stretch>
        </p:blipFill>
        <p:spPr bwMode="auto">
          <a:xfrm>
            <a:off x="1547816" y="2797188"/>
            <a:ext cx="3595688" cy="2560638"/>
          </a:xfrm>
          <a:prstGeom prst="rect">
            <a:avLst/>
          </a:prstGeom>
          <a:noFill/>
          <a:ln w="9525">
            <a:noFill/>
            <a:miter lim="800000"/>
            <a:headEnd/>
            <a:tailEnd/>
          </a:ln>
        </p:spPr>
      </p:pic>
      <p:sp>
        <p:nvSpPr>
          <p:cNvPr id="5" name="テキスト ボックス 6"/>
          <p:cNvSpPr txBox="1">
            <a:spLocks noChangeArrowheads="1"/>
          </p:cNvSpPr>
          <p:nvPr/>
        </p:nvSpPr>
        <p:spPr bwMode="auto">
          <a:xfrm>
            <a:off x="357158" y="1903389"/>
            <a:ext cx="5000660" cy="1384995"/>
          </a:xfrm>
          <a:prstGeom prst="rect">
            <a:avLst/>
          </a:prstGeom>
          <a:noFill/>
          <a:ln w="9525">
            <a:noFill/>
            <a:miter lim="800000"/>
            <a:headEnd/>
            <a:tailEnd/>
          </a:ln>
        </p:spPr>
        <p:txBody>
          <a:bodyPr wrap="square">
            <a:spAutoFit/>
          </a:bodyPr>
          <a:lstStyle/>
          <a:p>
            <a:r>
              <a:rPr lang="ja-JP" altLang="en-US" sz="2800" b="1" dirty="0" smtClean="0">
                <a:solidFill>
                  <a:srgbClr val="FFC000"/>
                </a:solidFill>
              </a:rPr>
              <a:t>「</a:t>
            </a:r>
            <a:r>
              <a:rPr lang="en-US" altLang="ja-JP" sz="2800" b="1" dirty="0" smtClean="0">
                <a:solidFill>
                  <a:srgbClr val="FFC000"/>
                </a:solidFill>
              </a:rPr>
              <a:t>Japan is in a</a:t>
            </a:r>
            <a:r>
              <a:rPr lang="ja-JP" altLang="en-US" sz="2800" b="1" dirty="0" smtClean="0">
                <a:solidFill>
                  <a:srgbClr val="FFC000"/>
                </a:solidFill>
              </a:rPr>
              <a:t> </a:t>
            </a:r>
            <a:r>
              <a:rPr lang="en-US" altLang="ja-JP" sz="2800" b="1" dirty="0" smtClean="0">
                <a:solidFill>
                  <a:srgbClr val="FFC000"/>
                </a:solidFill>
              </a:rPr>
              <a:t>big monetary crisis occurred once a century.</a:t>
            </a:r>
            <a:r>
              <a:rPr lang="ja-JP" altLang="en-US" sz="2800" b="1" dirty="0" smtClean="0">
                <a:solidFill>
                  <a:srgbClr val="FFC000"/>
                </a:solidFill>
              </a:rPr>
              <a:t>」</a:t>
            </a:r>
            <a:endParaRPr lang="en-US" altLang="ja-JP" sz="2800" b="1" dirty="0" smtClean="0">
              <a:solidFill>
                <a:srgbClr val="FFC000"/>
              </a:solidFill>
            </a:endParaRPr>
          </a:p>
          <a:p>
            <a:r>
              <a:rPr lang="en-US" altLang="ja-JP" sz="2800" b="1" dirty="0" smtClean="0">
                <a:solidFill>
                  <a:srgbClr val="FFC000"/>
                </a:solidFill>
              </a:rPr>
              <a:t>(2008)</a:t>
            </a:r>
            <a:endParaRPr lang="ja-JP" altLang="en-US" b="1" dirty="0">
              <a:solidFill>
                <a:srgbClr val="FFC000"/>
              </a:solidFill>
            </a:endParaRPr>
          </a:p>
        </p:txBody>
      </p:sp>
      <p:sp>
        <p:nvSpPr>
          <p:cNvPr id="6" name="テキスト ボックス 7"/>
          <p:cNvSpPr txBox="1">
            <a:spLocks noChangeArrowheads="1"/>
          </p:cNvSpPr>
          <p:nvPr/>
        </p:nvSpPr>
        <p:spPr bwMode="auto">
          <a:xfrm>
            <a:off x="1714480" y="5286388"/>
            <a:ext cx="6715172" cy="1384995"/>
          </a:xfrm>
          <a:prstGeom prst="rect">
            <a:avLst/>
          </a:prstGeom>
          <a:noFill/>
          <a:ln w="9525">
            <a:noFill/>
            <a:miter lim="800000"/>
            <a:headEnd/>
            <a:tailEnd/>
          </a:ln>
        </p:spPr>
        <p:txBody>
          <a:bodyPr wrap="square">
            <a:spAutoFit/>
          </a:bodyPr>
          <a:lstStyle/>
          <a:p>
            <a:r>
              <a:rPr lang="ja-JP" altLang="en-US" sz="2800" b="1" dirty="0" smtClean="0">
                <a:solidFill>
                  <a:srgbClr val="FFC000"/>
                </a:solidFill>
              </a:rPr>
              <a:t>「</a:t>
            </a:r>
            <a:r>
              <a:rPr lang="en-US" altLang="ja-JP" sz="2800" b="1" dirty="0" smtClean="0">
                <a:solidFill>
                  <a:srgbClr val="FFC000"/>
                </a:solidFill>
              </a:rPr>
              <a:t>People’s livings are </a:t>
            </a:r>
          </a:p>
          <a:p>
            <a:r>
              <a:rPr lang="en-US" altLang="ja-JP" sz="2800" b="1" dirty="0" smtClean="0">
                <a:solidFill>
                  <a:srgbClr val="FFC000"/>
                </a:solidFill>
              </a:rPr>
              <a:t>more important than concrete ｣(2009) presumably “concrete”</a:t>
            </a:r>
            <a:r>
              <a:rPr lang="ja-JP" altLang="en-US" sz="2800" b="1" dirty="0" smtClean="0">
                <a:solidFill>
                  <a:srgbClr val="FFC000"/>
                </a:solidFill>
              </a:rPr>
              <a:t>　</a:t>
            </a:r>
            <a:r>
              <a:rPr lang="en-US" altLang="ja-JP" sz="2800" b="1" dirty="0" smtClean="0">
                <a:solidFill>
                  <a:srgbClr val="FFC000"/>
                </a:solidFill>
              </a:rPr>
              <a:t>includes science. </a:t>
            </a:r>
            <a:endParaRPr lang="ja-JP" altLang="en-US" sz="2800" b="1" dirty="0">
              <a:solidFill>
                <a:srgbClr val="FFC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1406" y="201297"/>
            <a:ext cx="8929718" cy="5940088"/>
          </a:xfrm>
          <a:prstGeom prst="rect">
            <a:avLst/>
          </a:prstGeom>
        </p:spPr>
        <p:txBody>
          <a:bodyPr wrap="square">
            <a:spAutoFit/>
          </a:bodyPr>
          <a:lstStyle/>
          <a:p>
            <a:r>
              <a:rPr lang="en-US" altLang="ja-JP" sz="2800" b="1" u="sng" dirty="0" smtClean="0">
                <a:solidFill>
                  <a:srgbClr val="FFFF00"/>
                </a:solidFill>
              </a:rPr>
              <a:t>A First Black Hole Imager  at Andes:</a:t>
            </a:r>
          </a:p>
          <a:p>
            <a:pPr marL="342900" indent="-342900">
              <a:buAutoNum type="arabicParenBoth"/>
            </a:pPr>
            <a:r>
              <a:rPr lang="en-US" altLang="ja-JP" sz="3200" dirty="0" smtClean="0">
                <a:solidFill>
                  <a:srgbClr val="FFFF00"/>
                </a:solidFill>
              </a:rPr>
              <a:t>Usage of </a:t>
            </a:r>
            <a:r>
              <a:rPr lang="en-US" altLang="ja-JP" sz="3200" b="1" dirty="0" smtClean="0">
                <a:solidFill>
                  <a:srgbClr val="FFFF00"/>
                </a:solidFill>
              </a:rPr>
              <a:t>Large Spherical  Dish for Sensitivity , 30 m-class</a:t>
            </a:r>
            <a:r>
              <a:rPr lang="en-US" altLang="ja-JP" sz="3200" dirty="0" smtClean="0">
                <a:solidFill>
                  <a:srgbClr val="FFFF00"/>
                </a:solidFill>
              </a:rPr>
              <a:t>, Tracking  possible several hours. </a:t>
            </a:r>
          </a:p>
          <a:p>
            <a:pPr marL="342900" indent="-342900"/>
            <a:r>
              <a:rPr lang="en-US" altLang="ja-JP" sz="3200" dirty="0" smtClean="0">
                <a:solidFill>
                  <a:srgbClr val="FFFF00"/>
                </a:solidFill>
              </a:rPr>
              <a:t>    at </a:t>
            </a:r>
            <a:r>
              <a:rPr lang="en-US" altLang="ja-JP" sz="3200" b="1" dirty="0" smtClean="0">
                <a:solidFill>
                  <a:srgbClr val="FFFF00"/>
                </a:solidFill>
              </a:rPr>
              <a:t>Chacaltaya &amp; </a:t>
            </a:r>
            <a:r>
              <a:rPr lang="en-US" altLang="ja-JP" sz="3200" dirty="0" smtClean="0">
                <a:solidFill>
                  <a:srgbClr val="FFFF00"/>
                </a:solidFill>
              </a:rPr>
              <a:t>Huancayo.</a:t>
            </a:r>
          </a:p>
          <a:p>
            <a:pPr marL="342900" indent="-342900"/>
            <a:r>
              <a:rPr lang="en-US" altLang="ja-JP" sz="3200" dirty="0" smtClean="0">
                <a:solidFill>
                  <a:srgbClr val="FFFF00"/>
                </a:solidFill>
              </a:rPr>
              <a:t>   Low cost. Ex, Daishido 30m &amp; 20m*8 dishes. </a:t>
            </a:r>
          </a:p>
          <a:p>
            <a:r>
              <a:rPr lang="en-US" altLang="ja-JP" sz="3200" dirty="0" smtClean="0">
                <a:solidFill>
                  <a:srgbClr val="FFFF00"/>
                </a:solidFill>
              </a:rPr>
              <a:t>(2) Usage </a:t>
            </a:r>
            <a:r>
              <a:rPr lang="en-US" altLang="ja-JP" sz="3200" b="1" dirty="0" smtClean="0">
                <a:solidFill>
                  <a:srgbClr val="FFFF00"/>
                </a:solidFill>
              </a:rPr>
              <a:t>of Mobile Small Dish for collecting  uv- cover</a:t>
            </a:r>
          </a:p>
          <a:p>
            <a:r>
              <a:rPr lang="en-US" altLang="ja-JP" sz="3200" b="1" dirty="0" smtClean="0">
                <a:solidFill>
                  <a:srgbClr val="FFFF00"/>
                </a:solidFill>
              </a:rPr>
              <a:t>  </a:t>
            </a:r>
            <a:r>
              <a:rPr lang="en-US" altLang="ja-JP" sz="3200" dirty="0" smtClean="0">
                <a:solidFill>
                  <a:srgbClr val="FFFF00"/>
                </a:solidFill>
              </a:rPr>
              <a:t>4-m  class mobile station around Andes mountains.</a:t>
            </a:r>
          </a:p>
          <a:p>
            <a:r>
              <a:rPr lang="en-US" altLang="ja-JP" sz="3200" dirty="0" smtClean="0">
                <a:solidFill>
                  <a:srgbClr val="FFFF00"/>
                </a:solidFill>
              </a:rPr>
              <a:t> Experiences of NICT for geodetic mobile VLBI station with   small antenna.</a:t>
            </a:r>
          </a:p>
          <a:p>
            <a:r>
              <a:rPr lang="en-US" altLang="ja-JP" sz="3200" dirty="0" smtClean="0">
                <a:solidFill>
                  <a:srgbClr val="FFFF00"/>
                </a:solidFill>
              </a:rPr>
              <a:t>(3) </a:t>
            </a:r>
            <a:r>
              <a:rPr lang="en-US" altLang="ja-JP" sz="3200" b="1" dirty="0" smtClean="0">
                <a:solidFill>
                  <a:srgbClr val="FFFF00"/>
                </a:solidFill>
              </a:rPr>
              <a:t>Dedicated only to SgrA*, aiming at the  detection of the black hole shadow (event horizon).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2" descr="illhabaR.jpg"/>
          <p:cNvPicPr>
            <a:picLocks noChangeAspect="1" noChangeArrowheads="1"/>
          </p:cNvPicPr>
          <p:nvPr/>
        </p:nvPicPr>
        <p:blipFill>
          <a:blip r:embed="rId3" cstate="print">
            <a:lum bright="-33000" contrast="16000"/>
          </a:blip>
          <a:srcRect/>
          <a:stretch>
            <a:fillRect/>
          </a:stretch>
        </p:blipFill>
        <p:spPr bwMode="auto">
          <a:xfrm>
            <a:off x="0" y="0"/>
            <a:ext cx="9144000" cy="6858000"/>
          </a:xfrm>
          <a:prstGeom prst="rect">
            <a:avLst/>
          </a:prstGeom>
          <a:noFill/>
          <a:ln w="9525">
            <a:noFill/>
            <a:miter lim="800000"/>
            <a:headEnd/>
            <a:tailEnd/>
          </a:ln>
        </p:spPr>
      </p:pic>
      <p:sp>
        <p:nvSpPr>
          <p:cNvPr id="9219" name="テキスト ボックス 2"/>
          <p:cNvSpPr txBox="1">
            <a:spLocks noChangeArrowheads="1"/>
          </p:cNvSpPr>
          <p:nvPr/>
        </p:nvSpPr>
        <p:spPr bwMode="auto">
          <a:xfrm>
            <a:off x="1000100" y="4214818"/>
            <a:ext cx="3433953"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none">
            <a:spAutoFit/>
          </a:bodyPr>
          <a:lstStyle/>
          <a:p>
            <a:r>
              <a:rPr lang="en-US" altLang="ja-JP" sz="2800" b="1" dirty="0" smtClean="0">
                <a:solidFill>
                  <a:srgbClr val="FF0000"/>
                </a:solidFill>
              </a:rPr>
              <a:t>Large Spherical Dish</a:t>
            </a:r>
            <a:endParaRPr lang="ja-JP" altLang="en-US" sz="2800" b="1" dirty="0">
              <a:solidFill>
                <a:srgbClr val="FF0000"/>
              </a:solidFill>
            </a:endParaRPr>
          </a:p>
        </p:txBody>
      </p:sp>
      <p:sp>
        <p:nvSpPr>
          <p:cNvPr id="9221" name="テキスト ボックス 4"/>
          <p:cNvSpPr txBox="1">
            <a:spLocks noChangeArrowheads="1"/>
          </p:cNvSpPr>
          <p:nvPr/>
        </p:nvSpPr>
        <p:spPr bwMode="auto">
          <a:xfrm>
            <a:off x="3428992" y="6072206"/>
            <a:ext cx="3348930"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none">
            <a:spAutoFit/>
          </a:bodyPr>
          <a:lstStyle/>
          <a:p>
            <a:r>
              <a:rPr lang="en-US" altLang="ja-JP" sz="2800" b="1" dirty="0" smtClean="0">
                <a:solidFill>
                  <a:srgbClr val="FF0000"/>
                </a:solidFill>
              </a:rPr>
              <a:t>Mobile VLBI station</a:t>
            </a:r>
            <a:endParaRPr lang="ja-JP" altLang="en-US" sz="2800" b="1" dirty="0">
              <a:solidFill>
                <a:srgbClr val="FF0000"/>
              </a:solidFill>
            </a:endParaRPr>
          </a:p>
        </p:txBody>
      </p:sp>
      <p:sp>
        <p:nvSpPr>
          <p:cNvPr id="9222" name="テキスト ボックス 5"/>
          <p:cNvSpPr txBox="1">
            <a:spLocks noChangeArrowheads="1"/>
          </p:cNvSpPr>
          <p:nvPr/>
        </p:nvSpPr>
        <p:spPr bwMode="auto">
          <a:xfrm>
            <a:off x="6513513" y="285750"/>
            <a:ext cx="1987550" cy="523875"/>
          </a:xfrm>
          <a:prstGeom prst="rect">
            <a:avLst/>
          </a:prstGeom>
          <a:noFill/>
          <a:ln w="9525">
            <a:solidFill>
              <a:schemeClr val="tx1"/>
            </a:solidFill>
            <a:miter lim="800000"/>
            <a:headEnd/>
            <a:tailEnd/>
          </a:ln>
        </p:spPr>
        <p:txBody>
          <a:bodyPr wrap="none">
            <a:spAutoFit/>
          </a:bodyPr>
          <a:lstStyle/>
          <a:p>
            <a:r>
              <a:rPr lang="ja-JP" altLang="en-US" sz="2800" b="1" dirty="0"/>
              <a:t>装置概念図</a:t>
            </a:r>
          </a:p>
        </p:txBody>
      </p:sp>
      <p:sp>
        <p:nvSpPr>
          <p:cNvPr id="7" name="正方形/長方形 6"/>
          <p:cNvSpPr/>
          <p:nvPr/>
        </p:nvSpPr>
        <p:spPr>
          <a:xfrm>
            <a:off x="6919231" y="3071810"/>
            <a:ext cx="2109873" cy="95410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en-US" altLang="ja-JP" sz="2800" b="1" dirty="0" smtClean="0"/>
              <a:t>Chacaltaya /</a:t>
            </a:r>
          </a:p>
          <a:p>
            <a:r>
              <a:rPr lang="en-US" altLang="ja-JP" sz="2800" b="1" dirty="0" smtClean="0"/>
              <a:t>Bolivia </a:t>
            </a:r>
          </a:p>
        </p:txBody>
      </p:sp>
      <p:sp>
        <p:nvSpPr>
          <p:cNvPr id="8" name="正方形/長方形 7"/>
          <p:cNvSpPr/>
          <p:nvPr/>
        </p:nvSpPr>
        <p:spPr>
          <a:xfrm>
            <a:off x="1428728" y="3000372"/>
            <a:ext cx="2667718"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en-US" altLang="ja-JP" sz="2800" b="1" dirty="0" smtClean="0"/>
              <a:t>Huancayo/Peru </a:t>
            </a:r>
          </a:p>
        </p:txBody>
      </p:sp>
      <p:sp>
        <p:nvSpPr>
          <p:cNvPr id="9" name="テキスト ボックス 2"/>
          <p:cNvSpPr txBox="1">
            <a:spLocks noChangeArrowheads="1"/>
          </p:cNvSpPr>
          <p:nvPr/>
        </p:nvSpPr>
        <p:spPr bwMode="auto">
          <a:xfrm>
            <a:off x="7429520" y="4763168"/>
            <a:ext cx="1719441" cy="13849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square">
            <a:spAutoFit/>
          </a:bodyPr>
          <a:lstStyle/>
          <a:p>
            <a:r>
              <a:rPr lang="en-US" altLang="ja-JP" sz="2800" b="1" dirty="0" smtClean="0">
                <a:solidFill>
                  <a:srgbClr val="FF0000"/>
                </a:solidFill>
              </a:rPr>
              <a:t>Large Spherical Dish</a:t>
            </a:r>
            <a:endParaRPr lang="ja-JP" altLang="en-US" sz="2800" b="1" dirty="0">
              <a:solidFill>
                <a:srgbClr val="FF0000"/>
              </a:solidFill>
            </a:endParaRPr>
          </a:p>
        </p:txBody>
      </p:sp>
      <p:sp>
        <p:nvSpPr>
          <p:cNvPr id="10" name="正方形/長方形 9"/>
          <p:cNvSpPr/>
          <p:nvPr/>
        </p:nvSpPr>
        <p:spPr>
          <a:xfrm>
            <a:off x="5786446" y="142852"/>
            <a:ext cx="3000396" cy="830997"/>
          </a:xfrm>
          <a:prstGeom prst="rect">
            <a:avLst/>
          </a:prstGeom>
          <a:solidFill>
            <a:srgbClr val="00B0F0"/>
          </a:solidFill>
        </p:spPr>
        <p:txBody>
          <a:bodyPr wrap="square">
            <a:spAutoFit/>
          </a:bodyPr>
          <a:lstStyle/>
          <a:p>
            <a:r>
              <a:rPr lang="en-US" altLang="ja-JP" dirty="0" smtClean="0"/>
              <a:t>Concept Illustration </a:t>
            </a:r>
          </a:p>
          <a:p>
            <a:r>
              <a:rPr lang="en-US" altLang="ja-JP" dirty="0" smtClean="0"/>
              <a:t>of our sub-mm VLBI</a:t>
            </a:r>
            <a:endParaRPr lang="ja-JP"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descr="I:\きゃらばん\WasedaNasu\image008.jpg"/>
          <p:cNvPicPr>
            <a:picLocks noChangeAspect="1" noChangeArrowheads="1"/>
          </p:cNvPicPr>
          <p:nvPr/>
        </p:nvPicPr>
        <p:blipFill>
          <a:blip r:embed="rId3" cstate="print"/>
          <a:srcRect t="23622" b="10236"/>
          <a:stretch>
            <a:fillRect/>
          </a:stretch>
        </p:blipFill>
        <p:spPr bwMode="auto">
          <a:xfrm>
            <a:off x="642910" y="1366965"/>
            <a:ext cx="7715272" cy="3827122"/>
          </a:xfrm>
          <a:prstGeom prst="rect">
            <a:avLst/>
          </a:prstGeom>
          <a:noFill/>
        </p:spPr>
      </p:pic>
      <p:sp>
        <p:nvSpPr>
          <p:cNvPr id="3" name="テキスト ボックス 2"/>
          <p:cNvSpPr txBox="1"/>
          <p:nvPr/>
        </p:nvSpPr>
        <p:spPr>
          <a:xfrm>
            <a:off x="71406" y="5229067"/>
            <a:ext cx="9049913" cy="1569660"/>
          </a:xfrm>
          <a:prstGeom prst="rect">
            <a:avLst/>
          </a:prstGeom>
          <a:noFill/>
        </p:spPr>
        <p:txBody>
          <a:bodyPr wrap="none" rtlCol="0">
            <a:spAutoFit/>
          </a:bodyPr>
          <a:lstStyle/>
          <a:p>
            <a:r>
              <a:rPr kumimoji="1" lang="en-US" altLang="ja-JP" sz="2400" b="1" dirty="0" smtClean="0">
                <a:solidFill>
                  <a:srgbClr val="FFFF00"/>
                </a:solidFill>
              </a:rPr>
              <a:t>Spherical main dish has no exact focus, but by a use of aspherical </a:t>
            </a:r>
          </a:p>
          <a:p>
            <a:r>
              <a:rPr kumimoji="1" lang="en-US" altLang="ja-JP" sz="2400" b="1" dirty="0" smtClean="0">
                <a:solidFill>
                  <a:srgbClr val="FFFF00"/>
                </a:solidFill>
              </a:rPr>
              <a:t>sub-reflector, we can get a focus. By shifting sub-reflector we can</a:t>
            </a:r>
          </a:p>
          <a:p>
            <a:r>
              <a:rPr kumimoji="1" lang="en-US" altLang="ja-JP" sz="2400" b="1" dirty="0" smtClean="0">
                <a:solidFill>
                  <a:srgbClr val="FFFF00"/>
                </a:solidFill>
              </a:rPr>
              <a:t> track objects for several hours. Fixed main dish  is free from </a:t>
            </a:r>
          </a:p>
          <a:p>
            <a:r>
              <a:rPr kumimoji="1" lang="en-US" altLang="ja-JP" sz="2400" b="1" dirty="0" smtClean="0">
                <a:solidFill>
                  <a:srgbClr val="FFFF00"/>
                </a:solidFill>
              </a:rPr>
              <a:t>deformation by </a:t>
            </a:r>
            <a:r>
              <a:rPr lang="en-US" altLang="ja-JP" b="1" dirty="0" smtClean="0">
                <a:solidFill>
                  <a:srgbClr val="FFFF00"/>
                </a:solidFill>
              </a:rPr>
              <a:t>EL tilting.  Surface shape is common</a:t>
            </a:r>
            <a:r>
              <a:rPr lang="ja-JP" altLang="en-US" b="1" dirty="0" smtClean="0">
                <a:solidFill>
                  <a:srgbClr val="FFFF00"/>
                </a:solidFill>
              </a:rPr>
              <a:t> </a:t>
            </a:r>
            <a:r>
              <a:rPr lang="en-US" altLang="ja-JP" b="1" dirty="0" smtClean="0">
                <a:solidFill>
                  <a:srgbClr val="FFFF00"/>
                </a:solidFill>
              </a:rPr>
              <a:t>-easy to make.</a:t>
            </a:r>
            <a:endParaRPr kumimoji="1" lang="ja-JP" altLang="en-US" sz="2400" b="1" dirty="0">
              <a:solidFill>
                <a:srgbClr val="FFFF00"/>
              </a:solidFill>
            </a:endParaRPr>
          </a:p>
        </p:txBody>
      </p:sp>
      <p:sp>
        <p:nvSpPr>
          <p:cNvPr id="4" name="正方形/長方形 3"/>
          <p:cNvSpPr/>
          <p:nvPr/>
        </p:nvSpPr>
        <p:spPr>
          <a:xfrm>
            <a:off x="214282" y="142853"/>
            <a:ext cx="8929718" cy="1384995"/>
          </a:xfrm>
          <a:prstGeom prst="rect">
            <a:avLst/>
          </a:prstGeom>
        </p:spPr>
        <p:txBody>
          <a:bodyPr wrap="square">
            <a:spAutoFit/>
          </a:bodyPr>
          <a:lstStyle/>
          <a:p>
            <a:r>
              <a:rPr lang="en-US" altLang="ja-JP" sz="2800" b="1" dirty="0" smtClean="0">
                <a:solidFill>
                  <a:srgbClr val="FFC000"/>
                </a:solidFill>
              </a:rPr>
              <a:t>Prof. Daishido (Waseda Univ) constructed the 30m Dish at Nasu in Japan                                             cost </a:t>
            </a:r>
            <a:r>
              <a:rPr lang="ja-JP" altLang="en-US" sz="2800" b="1" dirty="0" smtClean="0">
                <a:solidFill>
                  <a:srgbClr val="FFC000"/>
                </a:solidFill>
              </a:rPr>
              <a:t>￥</a:t>
            </a:r>
            <a:r>
              <a:rPr lang="en-US" altLang="ja-JP" sz="2800" b="1" dirty="0" smtClean="0">
                <a:solidFill>
                  <a:srgbClr val="FFC000"/>
                </a:solidFill>
              </a:rPr>
              <a:t>4000</a:t>
            </a:r>
            <a:r>
              <a:rPr lang="ja-JP" altLang="en-US" sz="2800" b="1" dirty="0" smtClean="0">
                <a:solidFill>
                  <a:srgbClr val="FFC000"/>
                </a:solidFill>
              </a:rPr>
              <a:t>万</a:t>
            </a:r>
            <a:endParaRPr lang="en-US" altLang="ja-JP" sz="2800" b="1" dirty="0" smtClean="0">
              <a:solidFill>
                <a:srgbClr val="FFC000"/>
              </a:solidFill>
            </a:endParaRPr>
          </a:p>
          <a:p>
            <a:r>
              <a:rPr lang="ja-JP" altLang="en-US" sz="2800" b="1" dirty="0" smtClean="0">
                <a:solidFill>
                  <a:srgbClr val="FFC000"/>
                </a:solidFill>
              </a:rPr>
              <a:t>　　　　　　　　　　　　　　　　　　　　　　　　　　　　</a:t>
            </a:r>
            <a:r>
              <a:rPr lang="en-US" altLang="ja-JP" sz="2800" b="1" dirty="0" smtClean="0">
                <a:solidFill>
                  <a:srgbClr val="FFC000"/>
                </a:solidFill>
              </a:rPr>
              <a:t>RF&lt;10Gz</a:t>
            </a:r>
            <a:endParaRPr lang="ja-JP" altLang="en-US" sz="2800" dirty="0">
              <a:solidFill>
                <a:srgbClr val="FFC000"/>
              </a:solidFill>
            </a:endParaRPr>
          </a:p>
        </p:txBody>
      </p:sp>
      <p:sp>
        <p:nvSpPr>
          <p:cNvPr id="5" name="テキスト ボックス 4"/>
          <p:cNvSpPr txBox="1"/>
          <p:nvPr/>
        </p:nvSpPr>
        <p:spPr>
          <a:xfrm>
            <a:off x="5214942" y="-642966"/>
            <a:ext cx="3429024" cy="461665"/>
          </a:xfrm>
          <a:prstGeom prst="rect">
            <a:avLst/>
          </a:prstGeom>
          <a:solidFill>
            <a:schemeClr val="bg2">
              <a:lumMod val="20000"/>
              <a:lumOff val="80000"/>
            </a:schemeClr>
          </a:solidFill>
        </p:spPr>
        <p:txBody>
          <a:bodyPr wrap="square" rtlCol="0">
            <a:spAutoFit/>
          </a:bodyPr>
          <a:lstStyle/>
          <a:p>
            <a:endParaRPr kumimoji="1" lang="ja-JP"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I:\きゃらばん\news115caravan0.jpg"/>
          <p:cNvPicPr>
            <a:picLocks noChangeAspect="1" noChangeArrowheads="1"/>
          </p:cNvPicPr>
          <p:nvPr/>
        </p:nvPicPr>
        <p:blipFill>
          <a:blip r:embed="rId3" cstate="print"/>
          <a:srcRect/>
          <a:stretch>
            <a:fillRect/>
          </a:stretch>
        </p:blipFill>
        <p:spPr bwMode="auto">
          <a:xfrm>
            <a:off x="71438" y="71438"/>
            <a:ext cx="5715000" cy="3956050"/>
          </a:xfrm>
          <a:prstGeom prst="rect">
            <a:avLst/>
          </a:prstGeom>
          <a:noFill/>
          <a:ln w="9525">
            <a:noFill/>
            <a:miter lim="800000"/>
            <a:headEnd/>
            <a:tailEnd/>
          </a:ln>
        </p:spPr>
      </p:pic>
      <p:sp>
        <p:nvSpPr>
          <p:cNvPr id="10243" name="テキスト ボックス 2"/>
          <p:cNvSpPr txBox="1">
            <a:spLocks noChangeArrowheads="1"/>
          </p:cNvSpPr>
          <p:nvPr/>
        </p:nvSpPr>
        <p:spPr bwMode="auto">
          <a:xfrm>
            <a:off x="230662" y="119698"/>
            <a:ext cx="8505790" cy="523220"/>
          </a:xfrm>
          <a:prstGeom prst="rect">
            <a:avLst/>
          </a:prstGeom>
          <a:solidFill>
            <a:schemeClr val="accent1"/>
          </a:solidFill>
          <a:ln w="9525">
            <a:noFill/>
            <a:miter lim="800000"/>
            <a:headEnd/>
            <a:tailEnd/>
          </a:ln>
        </p:spPr>
        <p:txBody>
          <a:bodyPr wrap="none">
            <a:spAutoFit/>
          </a:bodyPr>
          <a:lstStyle/>
          <a:p>
            <a:r>
              <a:rPr lang="en-US" altLang="ja-JP" sz="2800" b="1" dirty="0" smtClean="0"/>
              <a:t>Geodetic VLBI mobile station was developed by NICT</a:t>
            </a:r>
            <a:endParaRPr lang="ja-JP" altLang="en-US" sz="2800" b="1" dirty="0"/>
          </a:p>
        </p:txBody>
      </p:sp>
      <p:pic>
        <p:nvPicPr>
          <p:cNvPr id="10244" name="Picture 2"/>
          <p:cNvPicPr>
            <a:picLocks noChangeAspect="1" noChangeArrowheads="1"/>
          </p:cNvPicPr>
          <p:nvPr/>
        </p:nvPicPr>
        <p:blipFill>
          <a:blip r:embed="rId4" cstate="print"/>
          <a:srcRect l="3098" t="2950" r="2065" b="2528"/>
          <a:stretch>
            <a:fillRect/>
          </a:stretch>
        </p:blipFill>
        <p:spPr bwMode="auto">
          <a:xfrm>
            <a:off x="4000500" y="2655888"/>
            <a:ext cx="5072063" cy="4130675"/>
          </a:xfrm>
          <a:prstGeom prst="rect">
            <a:avLst/>
          </a:prstGeom>
          <a:noFill/>
          <a:ln w="9525">
            <a:solidFill>
              <a:schemeClr val="tx1"/>
            </a:solidFill>
            <a:miter lim="800000"/>
            <a:headEnd/>
            <a:tailEnd/>
          </a:ln>
        </p:spPr>
      </p:pic>
      <p:pic>
        <p:nvPicPr>
          <p:cNvPr id="10245" name="Picture 3"/>
          <p:cNvPicPr>
            <a:picLocks noChangeAspect="1" noChangeArrowheads="1"/>
          </p:cNvPicPr>
          <p:nvPr/>
        </p:nvPicPr>
        <p:blipFill>
          <a:blip r:embed="rId5" cstate="print"/>
          <a:srcRect l="9297" t="1743" r="9297" b="29610"/>
          <a:stretch>
            <a:fillRect/>
          </a:stretch>
        </p:blipFill>
        <p:spPr bwMode="auto">
          <a:xfrm>
            <a:off x="142875" y="6215063"/>
            <a:ext cx="4570413" cy="441325"/>
          </a:xfrm>
          <a:prstGeom prst="rect">
            <a:avLst/>
          </a:prstGeom>
          <a:solidFill>
            <a:schemeClr val="accent1"/>
          </a:solidFill>
          <a:ln w="9525">
            <a:noFill/>
            <a:miter lim="800000"/>
            <a:headEnd/>
            <a:tailEnd/>
          </a:ln>
        </p:spPr>
      </p:pic>
      <p:sp>
        <p:nvSpPr>
          <p:cNvPr id="8" name="テキスト ボックス 7"/>
          <p:cNvSpPr txBox="1"/>
          <p:nvPr/>
        </p:nvSpPr>
        <p:spPr>
          <a:xfrm>
            <a:off x="5857875" y="785813"/>
            <a:ext cx="2514663" cy="461665"/>
          </a:xfrm>
          <a:prstGeom prst="rect">
            <a:avLst/>
          </a:prstGeom>
          <a:solidFill>
            <a:schemeClr val="accent1">
              <a:lumMod val="60000"/>
              <a:lumOff val="40000"/>
            </a:schemeClr>
          </a:solidFill>
          <a:ln>
            <a:solidFill>
              <a:schemeClr val="accent1"/>
            </a:solidFill>
          </a:ln>
        </p:spPr>
        <p:txBody>
          <a:bodyPr wrap="none">
            <a:spAutoFit/>
          </a:bodyPr>
          <a:lstStyle/>
          <a:p>
            <a:pPr>
              <a:defRPr/>
            </a:pPr>
            <a:r>
              <a:rPr lang="ja-JP" altLang="en-US" b="1" dirty="0"/>
              <a:t>←</a:t>
            </a:r>
            <a:r>
              <a:rPr lang="en-US" altLang="ja-JP" b="1" dirty="0" smtClean="0"/>
              <a:t>NICT Kashima</a:t>
            </a:r>
            <a:endParaRPr lang="ja-JP" altLang="en-US" b="1" dirty="0"/>
          </a:p>
        </p:txBody>
      </p:sp>
      <p:sp>
        <p:nvSpPr>
          <p:cNvPr id="10247" name="テキスト ボックス 2"/>
          <p:cNvSpPr txBox="1">
            <a:spLocks noChangeArrowheads="1"/>
          </p:cNvSpPr>
          <p:nvPr/>
        </p:nvSpPr>
        <p:spPr bwMode="auto">
          <a:xfrm>
            <a:off x="203200" y="5214938"/>
            <a:ext cx="4273927" cy="1384995"/>
          </a:xfrm>
          <a:prstGeom prst="rect">
            <a:avLst/>
          </a:prstGeom>
          <a:solidFill>
            <a:schemeClr val="accent1"/>
          </a:solidFill>
          <a:ln w="9525">
            <a:noFill/>
            <a:miter lim="800000"/>
            <a:headEnd/>
            <a:tailEnd/>
          </a:ln>
        </p:spPr>
        <p:txBody>
          <a:bodyPr wrap="none">
            <a:spAutoFit/>
          </a:bodyPr>
          <a:lstStyle/>
          <a:p>
            <a:r>
              <a:rPr lang="en-US" altLang="ja-JP" sz="2800" b="1" dirty="0" smtClean="0"/>
              <a:t>An experience of making a</a:t>
            </a:r>
          </a:p>
          <a:p>
            <a:r>
              <a:rPr lang="en-US" altLang="ja-JP" sz="2800" b="1" dirty="0" smtClean="0"/>
              <a:t> small cheap sub-mm dish </a:t>
            </a:r>
          </a:p>
          <a:p>
            <a:r>
              <a:rPr lang="en-US" altLang="ja-JP" sz="2800" b="1" dirty="0" smtClean="0"/>
              <a:t>by Ogawa.</a:t>
            </a:r>
            <a:endParaRPr lang="ja-JP" altLang="en-US" sz="28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C:\Documents and Settings\MiyoshiMakoto\My Documents\My Pictures\画像\R0010814.JPG"/>
          <p:cNvPicPr>
            <a:picLocks noChangeAspect="1" noChangeArrowheads="1"/>
          </p:cNvPicPr>
          <p:nvPr/>
        </p:nvPicPr>
        <p:blipFill>
          <a:blip r:embed="rId2" cstate="print"/>
          <a:srcRect/>
          <a:stretch>
            <a:fillRect/>
          </a:stretch>
        </p:blipFill>
        <p:spPr bwMode="auto">
          <a:xfrm>
            <a:off x="4635500" y="71438"/>
            <a:ext cx="4437063" cy="3327400"/>
          </a:xfrm>
          <a:prstGeom prst="rect">
            <a:avLst/>
          </a:prstGeom>
          <a:noFill/>
          <a:ln w="9525">
            <a:noFill/>
            <a:miter lim="800000"/>
            <a:headEnd/>
            <a:tailEnd/>
          </a:ln>
        </p:spPr>
      </p:pic>
      <p:sp>
        <p:nvSpPr>
          <p:cNvPr id="11267" name="テキスト ボックス 6"/>
          <p:cNvSpPr txBox="1">
            <a:spLocks noChangeArrowheads="1"/>
          </p:cNvSpPr>
          <p:nvPr/>
        </p:nvSpPr>
        <p:spPr bwMode="auto">
          <a:xfrm>
            <a:off x="71406" y="4857760"/>
            <a:ext cx="9072594" cy="1938992"/>
          </a:xfrm>
          <a:prstGeom prst="rect">
            <a:avLst/>
          </a:prstGeom>
          <a:noFill/>
          <a:ln w="9525">
            <a:noFill/>
            <a:miter lim="800000"/>
            <a:headEnd/>
            <a:tailEnd/>
          </a:ln>
        </p:spPr>
        <p:txBody>
          <a:bodyPr wrap="square">
            <a:spAutoFit/>
          </a:bodyPr>
          <a:lstStyle/>
          <a:p>
            <a:r>
              <a:rPr lang="en-US" altLang="ja-JP" sz="4000" dirty="0" smtClean="0">
                <a:solidFill>
                  <a:srgbClr val="FFFF00"/>
                </a:solidFill>
              </a:rPr>
              <a:t>A new attempt to make a sub-mm dish with very low cost by Kasuga: we are aiming to get a 100μm rms (for 230 GHz use</a:t>
            </a:r>
            <a:r>
              <a:rPr lang="ja-JP" altLang="en-US" sz="4000" dirty="0" smtClean="0">
                <a:solidFill>
                  <a:srgbClr val="FFFF00"/>
                </a:solidFill>
              </a:rPr>
              <a:t>）</a:t>
            </a:r>
            <a:r>
              <a:rPr lang="en-US" altLang="ja-JP" sz="4000" dirty="0" smtClean="0">
                <a:solidFill>
                  <a:srgbClr val="FFFF00"/>
                </a:solidFill>
              </a:rPr>
              <a:t>.</a:t>
            </a:r>
            <a:endParaRPr lang="ja-JP" altLang="en-US" sz="4000" dirty="0">
              <a:solidFill>
                <a:srgbClr val="FFFF00"/>
              </a:solidFill>
            </a:endParaRPr>
          </a:p>
        </p:txBody>
      </p:sp>
      <p:sp>
        <p:nvSpPr>
          <p:cNvPr id="11268" name="テキスト ボックス 4"/>
          <p:cNvSpPr txBox="1">
            <a:spLocks noChangeArrowheads="1"/>
          </p:cNvSpPr>
          <p:nvPr/>
        </p:nvSpPr>
        <p:spPr bwMode="auto">
          <a:xfrm>
            <a:off x="71438" y="831819"/>
            <a:ext cx="4286250" cy="954107"/>
          </a:xfrm>
          <a:prstGeom prst="rect">
            <a:avLst/>
          </a:prstGeom>
          <a:noFill/>
          <a:ln w="9525">
            <a:noFill/>
            <a:miter lim="800000"/>
            <a:headEnd/>
            <a:tailEnd/>
          </a:ln>
        </p:spPr>
        <p:txBody>
          <a:bodyPr>
            <a:spAutoFit/>
          </a:bodyPr>
          <a:lstStyle/>
          <a:p>
            <a:r>
              <a:rPr lang="en-US" altLang="ja-JP" sz="2800" b="1" dirty="0" smtClean="0">
                <a:solidFill>
                  <a:srgbClr val="FFFF00"/>
                </a:solidFill>
              </a:rPr>
              <a:t>Surface accuracy measurement.</a:t>
            </a:r>
            <a:endParaRPr lang="ja-JP" altLang="en-US" dirty="0"/>
          </a:p>
        </p:txBody>
      </p:sp>
      <p:sp>
        <p:nvSpPr>
          <p:cNvPr id="11269" name="テキスト ボックス 5"/>
          <p:cNvSpPr txBox="1">
            <a:spLocks noChangeArrowheads="1"/>
          </p:cNvSpPr>
          <p:nvPr/>
        </p:nvSpPr>
        <p:spPr bwMode="auto">
          <a:xfrm>
            <a:off x="4608513" y="142875"/>
            <a:ext cx="3106737" cy="830263"/>
          </a:xfrm>
          <a:prstGeom prst="rect">
            <a:avLst/>
          </a:prstGeom>
          <a:noFill/>
          <a:ln w="9525">
            <a:noFill/>
            <a:miter lim="800000"/>
            <a:headEnd/>
            <a:tailEnd/>
          </a:ln>
        </p:spPr>
        <p:txBody>
          <a:bodyPr wrap="none">
            <a:spAutoFit/>
          </a:bodyPr>
          <a:lstStyle/>
          <a:p>
            <a:r>
              <a:rPr lang="ja-JP" altLang="en-US" b="1" dirty="0">
                <a:solidFill>
                  <a:srgbClr val="FFFF00"/>
                </a:solidFill>
              </a:rPr>
              <a:t>北嶋絞製作所</a:t>
            </a:r>
            <a:endParaRPr lang="en-US" altLang="ja-JP" b="1" dirty="0">
              <a:solidFill>
                <a:srgbClr val="FFFF00"/>
              </a:solidFill>
            </a:endParaRPr>
          </a:p>
          <a:p>
            <a:r>
              <a:rPr lang="ja-JP" altLang="en-US" b="1" dirty="0">
                <a:solidFill>
                  <a:srgbClr val="FFFF00"/>
                </a:solidFill>
              </a:rPr>
              <a:t>（東京羽田・</a:t>
            </a:r>
            <a:r>
              <a:rPr lang="en-US" altLang="ja-JP" b="1" dirty="0">
                <a:solidFill>
                  <a:srgbClr val="FFFF00"/>
                </a:solidFill>
              </a:rPr>
              <a:t>09</a:t>
            </a:r>
            <a:r>
              <a:rPr lang="ja-JP" altLang="en-US" b="1" dirty="0">
                <a:solidFill>
                  <a:srgbClr val="FFFF00"/>
                </a:solidFill>
              </a:rPr>
              <a:t>年</a:t>
            </a:r>
            <a:r>
              <a:rPr lang="en-US" altLang="ja-JP" b="1" dirty="0">
                <a:solidFill>
                  <a:srgbClr val="FFFF00"/>
                </a:solidFill>
              </a:rPr>
              <a:t>11</a:t>
            </a:r>
            <a:r>
              <a:rPr lang="ja-JP" altLang="en-US" b="1" dirty="0">
                <a:solidFill>
                  <a:srgbClr val="FFFF00"/>
                </a:solidFill>
              </a:rPr>
              <a:t>月）</a:t>
            </a:r>
          </a:p>
        </p:txBody>
      </p:sp>
      <p:pic>
        <p:nvPicPr>
          <p:cNvPr id="11270" name="Picture 6" descr="C:\Documents and Settings\MiyoshiMakoto\My Documents\しぼり\2010-01-28antena-sokutei\0001.jpg"/>
          <p:cNvPicPr>
            <a:picLocks noChangeAspect="1" noChangeArrowheads="1"/>
          </p:cNvPicPr>
          <p:nvPr/>
        </p:nvPicPr>
        <p:blipFill>
          <a:blip r:embed="rId3" cstate="print"/>
          <a:srcRect/>
          <a:stretch>
            <a:fillRect/>
          </a:stretch>
        </p:blipFill>
        <p:spPr bwMode="auto">
          <a:xfrm>
            <a:off x="285750" y="1857375"/>
            <a:ext cx="3590925" cy="2751138"/>
          </a:xfrm>
          <a:prstGeom prst="rect">
            <a:avLst/>
          </a:prstGeom>
          <a:noFill/>
          <a:ln w="9525">
            <a:noFill/>
            <a:miter lim="800000"/>
            <a:headEnd/>
            <a:tailEnd/>
          </a:ln>
        </p:spPr>
      </p:pic>
      <p:pic>
        <p:nvPicPr>
          <p:cNvPr id="11272" name="Picture 3" descr="C:\Documents and Settings\MiyoshiMakoto\My Documents\しぼり\電波望遠鏡Kasugasan.jpg"/>
          <p:cNvPicPr>
            <a:picLocks noChangeAspect="1" noChangeArrowheads="1"/>
          </p:cNvPicPr>
          <p:nvPr/>
        </p:nvPicPr>
        <p:blipFill>
          <a:blip r:embed="rId4" cstate="print"/>
          <a:srcRect/>
          <a:stretch>
            <a:fillRect/>
          </a:stretch>
        </p:blipFill>
        <p:spPr bwMode="auto">
          <a:xfrm>
            <a:off x="4143375" y="1992313"/>
            <a:ext cx="2143125" cy="2865437"/>
          </a:xfrm>
          <a:prstGeom prst="rect">
            <a:avLst/>
          </a:prstGeom>
          <a:noFill/>
          <a:ln w="9525">
            <a:solidFill>
              <a:schemeClr val="tx1"/>
            </a:solidFill>
            <a:miter lim="800000"/>
            <a:headEnd/>
            <a:tailEnd/>
          </a:ln>
        </p:spPr>
      </p:pic>
      <p:sp>
        <p:nvSpPr>
          <p:cNvPr id="11273" name="テキスト ボックス 8"/>
          <p:cNvSpPr txBox="1">
            <a:spLocks noChangeArrowheads="1"/>
          </p:cNvSpPr>
          <p:nvPr/>
        </p:nvSpPr>
        <p:spPr bwMode="auto">
          <a:xfrm>
            <a:off x="4214810" y="4357688"/>
            <a:ext cx="2020105" cy="461665"/>
          </a:xfrm>
          <a:prstGeom prst="rect">
            <a:avLst/>
          </a:prstGeom>
          <a:noFill/>
          <a:ln w="9525">
            <a:noFill/>
            <a:miter lim="800000"/>
            <a:headEnd/>
            <a:tailEnd/>
          </a:ln>
        </p:spPr>
        <p:txBody>
          <a:bodyPr wrap="none">
            <a:spAutoFit/>
          </a:bodyPr>
          <a:lstStyle/>
          <a:p>
            <a:r>
              <a:rPr lang="en-US" altLang="ja-JP" dirty="0" smtClean="0"/>
              <a:t>Concept figure</a:t>
            </a:r>
            <a:endParaRPr lang="ja-JP" altLang="en-US" dirty="0"/>
          </a:p>
        </p:txBody>
      </p:sp>
      <p:sp>
        <p:nvSpPr>
          <p:cNvPr id="11274" name="テキスト ボックス 9"/>
          <p:cNvSpPr txBox="1">
            <a:spLocks noChangeArrowheads="1"/>
          </p:cNvSpPr>
          <p:nvPr/>
        </p:nvSpPr>
        <p:spPr bwMode="auto">
          <a:xfrm>
            <a:off x="6786563" y="3405188"/>
            <a:ext cx="2166937" cy="523875"/>
          </a:xfrm>
          <a:prstGeom prst="rect">
            <a:avLst/>
          </a:prstGeom>
          <a:noFill/>
          <a:ln w="9525">
            <a:noFill/>
            <a:miter lim="800000"/>
            <a:headEnd/>
            <a:tailEnd/>
          </a:ln>
        </p:spPr>
        <p:txBody>
          <a:bodyPr wrap="none">
            <a:spAutoFit/>
          </a:bodyPr>
          <a:lstStyle/>
          <a:p>
            <a:r>
              <a:rPr lang="ja-JP" altLang="en-US" sz="2800" b="1" dirty="0"/>
              <a:t>製作費</a:t>
            </a:r>
            <a:r>
              <a:rPr lang="en-US" altLang="ja-JP" sz="2800" b="1" dirty="0"/>
              <a:t>4</a:t>
            </a:r>
            <a:r>
              <a:rPr lang="ja-JP" altLang="en-US" sz="2800" b="1" dirty="0"/>
              <a:t>万円</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tmp1.jpg"/>
          <p:cNvPicPr>
            <a:picLocks noChangeAspect="1"/>
          </p:cNvPicPr>
          <p:nvPr/>
        </p:nvPicPr>
        <p:blipFill>
          <a:blip r:embed="rId2" cstate="print"/>
          <a:stretch>
            <a:fillRect/>
          </a:stretch>
        </p:blipFill>
        <p:spPr>
          <a:xfrm>
            <a:off x="285720" y="214290"/>
            <a:ext cx="4072579" cy="2571744"/>
          </a:xfrm>
          <a:prstGeom prst="rect">
            <a:avLst/>
          </a:prstGeom>
        </p:spPr>
      </p:pic>
      <p:pic>
        <p:nvPicPr>
          <p:cNvPr id="154629" name="Picture 5" descr="C:\Documents and Settings\MiyoshiMakoto\My Documents\My Pictures\201002BH2010\0003.jpg"/>
          <p:cNvPicPr>
            <a:picLocks noChangeAspect="1" noChangeArrowheads="1"/>
          </p:cNvPicPr>
          <p:nvPr/>
        </p:nvPicPr>
        <p:blipFill>
          <a:blip r:embed="rId3" cstate="print"/>
          <a:srcRect/>
          <a:stretch>
            <a:fillRect/>
          </a:stretch>
        </p:blipFill>
        <p:spPr bwMode="auto">
          <a:xfrm>
            <a:off x="4286248" y="3429024"/>
            <a:ext cx="4476749" cy="3357562"/>
          </a:xfrm>
          <a:prstGeom prst="rect">
            <a:avLst/>
          </a:prstGeom>
          <a:noFill/>
        </p:spPr>
      </p:pic>
      <p:pic>
        <p:nvPicPr>
          <p:cNvPr id="154630" name="Picture 6" descr="C:\Documents and Settings\MiyoshiMakoto\My Documents\My Pictures\201002BH2010\0004.jpg"/>
          <p:cNvPicPr>
            <a:picLocks noChangeAspect="1" noChangeArrowheads="1"/>
          </p:cNvPicPr>
          <p:nvPr/>
        </p:nvPicPr>
        <p:blipFill>
          <a:blip r:embed="rId4" cstate="print"/>
          <a:srcRect/>
          <a:stretch>
            <a:fillRect/>
          </a:stretch>
        </p:blipFill>
        <p:spPr bwMode="auto">
          <a:xfrm rot="5400000">
            <a:off x="169311" y="3331095"/>
            <a:ext cx="3788792" cy="2841594"/>
          </a:xfrm>
          <a:prstGeom prst="rect">
            <a:avLst/>
          </a:prstGeom>
          <a:noFill/>
        </p:spPr>
      </p:pic>
      <p:pic>
        <p:nvPicPr>
          <p:cNvPr id="10" name="Picture 5" descr="C:\Documents and Settings\MiyoshiMakoto\My Documents\My Pictures\201002BH2010\0007.jpg"/>
          <p:cNvPicPr>
            <a:picLocks noChangeAspect="1" noChangeArrowheads="1"/>
          </p:cNvPicPr>
          <p:nvPr/>
        </p:nvPicPr>
        <p:blipFill>
          <a:blip r:embed="rId5" cstate="print"/>
          <a:srcRect/>
          <a:stretch>
            <a:fillRect/>
          </a:stretch>
        </p:blipFill>
        <p:spPr bwMode="auto">
          <a:xfrm>
            <a:off x="4357686" y="214290"/>
            <a:ext cx="4502165" cy="337662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Documents and Settings\MiyoshiMakoto\My Documents\しぼり\sokutei100226\R0011606.JPG"/>
          <p:cNvPicPr>
            <a:picLocks noChangeAspect="1" noChangeArrowheads="1"/>
          </p:cNvPicPr>
          <p:nvPr/>
        </p:nvPicPr>
        <p:blipFill>
          <a:blip r:embed="rId2" cstate="print"/>
          <a:srcRect/>
          <a:stretch>
            <a:fillRect/>
          </a:stretch>
        </p:blipFill>
        <p:spPr bwMode="auto">
          <a:xfrm>
            <a:off x="309533" y="357166"/>
            <a:ext cx="8477277" cy="635795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Graph3.jpg"/>
          <p:cNvPicPr>
            <a:picLocks noChangeAspect="1"/>
          </p:cNvPicPr>
          <p:nvPr/>
        </p:nvPicPr>
        <p:blipFill>
          <a:blip r:embed="rId2" cstate="print"/>
          <a:stretch>
            <a:fillRect/>
          </a:stretch>
        </p:blipFill>
        <p:spPr>
          <a:xfrm>
            <a:off x="1428727" y="285728"/>
            <a:ext cx="6653809" cy="6072230"/>
          </a:xfrm>
          <a:prstGeom prst="rect">
            <a:avLst/>
          </a:prstGeom>
        </p:spPr>
      </p:pic>
      <p:sp>
        <p:nvSpPr>
          <p:cNvPr id="3" name="テキスト ボックス 2"/>
          <p:cNvSpPr txBox="1"/>
          <p:nvPr/>
        </p:nvSpPr>
        <p:spPr>
          <a:xfrm>
            <a:off x="1571604" y="428604"/>
            <a:ext cx="5928226" cy="830997"/>
          </a:xfrm>
          <a:prstGeom prst="rect">
            <a:avLst/>
          </a:prstGeom>
          <a:noFill/>
        </p:spPr>
        <p:txBody>
          <a:bodyPr wrap="none" rtlCol="0">
            <a:spAutoFit/>
          </a:bodyPr>
          <a:lstStyle/>
          <a:p>
            <a:r>
              <a:rPr kumimoji="1" lang="ja-JP" altLang="en-US" dirty="0" smtClean="0"/>
              <a:t>残差はすでに</a:t>
            </a:r>
            <a:r>
              <a:rPr kumimoji="1" lang="en-US" altLang="ja-JP" dirty="0" smtClean="0"/>
              <a:t>120</a:t>
            </a:r>
            <a:r>
              <a:rPr kumimoji="1" lang="ja-JP" altLang="en-US" dirty="0" smtClean="0"/>
              <a:t>ミクロン</a:t>
            </a:r>
            <a:r>
              <a:rPr kumimoji="1" lang="en-US" altLang="ja-JP" dirty="0" smtClean="0"/>
              <a:t>r. m. s.</a:t>
            </a:r>
            <a:r>
              <a:rPr kumimoji="1" lang="ja-JP" altLang="en-US" dirty="0" err="1" smtClean="0"/>
              <a:t>。</a:t>
            </a:r>
            <a:r>
              <a:rPr kumimoji="1" lang="ja-JP" altLang="en-US" dirty="0" smtClean="0"/>
              <a:t>だが</a:t>
            </a:r>
            <a:endParaRPr kumimoji="1" lang="en-US" altLang="ja-JP" dirty="0" smtClean="0"/>
          </a:p>
          <a:p>
            <a:r>
              <a:rPr lang="ja-JP" altLang="en-US" dirty="0" smtClean="0"/>
              <a:t>全体的に</a:t>
            </a:r>
            <a:r>
              <a:rPr lang="en-US" altLang="ja-JP" dirty="0" smtClean="0"/>
              <a:t>3</a:t>
            </a:r>
            <a:r>
              <a:rPr lang="ja-JP" altLang="en-US" dirty="0" smtClean="0"/>
              <a:t>次関数群で示せるゆがみがある。</a:t>
            </a:r>
            <a:endParaRPr kumimoji="1" lang="ja-JP"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Documents and Settings\MiyoshiMakoto\My Documents\My Pictures\画像\iMG_0450.jpg"/>
          <p:cNvPicPr>
            <a:picLocks noChangeAspect="1" noChangeArrowheads="1"/>
          </p:cNvPicPr>
          <p:nvPr/>
        </p:nvPicPr>
        <p:blipFill>
          <a:blip r:embed="rId2" cstate="print"/>
          <a:srcRect/>
          <a:stretch>
            <a:fillRect/>
          </a:stretch>
        </p:blipFill>
        <p:spPr bwMode="auto">
          <a:xfrm>
            <a:off x="4643438" y="3607594"/>
            <a:ext cx="4143404" cy="3107554"/>
          </a:xfrm>
          <a:prstGeom prst="rect">
            <a:avLst/>
          </a:prstGeom>
          <a:noFill/>
        </p:spPr>
      </p:pic>
      <p:pic>
        <p:nvPicPr>
          <p:cNvPr id="95235" name="Picture 3" descr="C:\Documents and Settings\MiyoshiMakoto\My Documents\My Pictures\画像\iMG_0444.jpg"/>
          <p:cNvPicPr>
            <a:picLocks noChangeAspect="1" noChangeArrowheads="1"/>
          </p:cNvPicPr>
          <p:nvPr/>
        </p:nvPicPr>
        <p:blipFill>
          <a:blip r:embed="rId3" cstate="print"/>
          <a:srcRect/>
          <a:stretch>
            <a:fillRect/>
          </a:stretch>
        </p:blipFill>
        <p:spPr bwMode="auto">
          <a:xfrm>
            <a:off x="285720" y="3554016"/>
            <a:ext cx="4214842" cy="3161132"/>
          </a:xfrm>
          <a:prstGeom prst="rect">
            <a:avLst/>
          </a:prstGeom>
          <a:noFill/>
        </p:spPr>
      </p:pic>
      <p:pic>
        <p:nvPicPr>
          <p:cNvPr id="95236" name="Picture 4" descr="C:\Documents and Settings\MiyoshiMakoto\My Documents\My Pictures\画像\iMG_0485.JPG"/>
          <p:cNvPicPr>
            <a:picLocks noChangeAspect="1" noChangeArrowheads="1"/>
          </p:cNvPicPr>
          <p:nvPr/>
        </p:nvPicPr>
        <p:blipFill>
          <a:blip r:embed="rId4" cstate="print"/>
          <a:srcRect/>
          <a:stretch>
            <a:fillRect/>
          </a:stretch>
        </p:blipFill>
        <p:spPr bwMode="auto">
          <a:xfrm>
            <a:off x="4881586" y="142852"/>
            <a:ext cx="4119570" cy="3089678"/>
          </a:xfrm>
          <a:prstGeom prst="rect">
            <a:avLst/>
          </a:prstGeom>
          <a:noFill/>
        </p:spPr>
      </p:pic>
      <p:sp>
        <p:nvSpPr>
          <p:cNvPr id="7" name="テキスト ボックス 6"/>
          <p:cNvSpPr txBox="1"/>
          <p:nvPr/>
        </p:nvSpPr>
        <p:spPr>
          <a:xfrm>
            <a:off x="71438" y="214290"/>
            <a:ext cx="4714876" cy="2862322"/>
          </a:xfrm>
          <a:prstGeom prst="rect">
            <a:avLst/>
          </a:prstGeom>
          <a:noFill/>
        </p:spPr>
        <p:txBody>
          <a:bodyPr wrap="square" rtlCol="0">
            <a:spAutoFit/>
          </a:bodyPr>
          <a:lstStyle/>
          <a:p>
            <a:r>
              <a:rPr kumimoji="1" lang="en-US" altLang="ja-JP" sz="3600" dirty="0" smtClean="0">
                <a:solidFill>
                  <a:srgbClr val="FFFF00"/>
                </a:solidFill>
              </a:rPr>
              <a:t>Chacaltaya </a:t>
            </a:r>
          </a:p>
          <a:p>
            <a:r>
              <a:rPr kumimoji="1" lang="en-US" altLang="ja-JP" sz="3600" dirty="0" smtClean="0">
                <a:solidFill>
                  <a:srgbClr val="FFFF00"/>
                </a:solidFill>
              </a:rPr>
              <a:t>Cosmic ray </a:t>
            </a:r>
            <a:r>
              <a:rPr lang="en-US" altLang="ja-JP" sz="3600" dirty="0" smtClean="0">
                <a:solidFill>
                  <a:srgbClr val="FFFF00"/>
                </a:solidFill>
              </a:rPr>
              <a:t>Observatory </a:t>
            </a:r>
          </a:p>
          <a:p>
            <a:r>
              <a:rPr kumimoji="1" lang="en-US" altLang="ja-JP" sz="3600" dirty="0" smtClean="0">
                <a:solidFill>
                  <a:srgbClr val="FFFF00"/>
                </a:solidFill>
              </a:rPr>
              <a:t>At 5300 m </a:t>
            </a:r>
            <a:r>
              <a:rPr kumimoji="1" lang="en-US" altLang="ja-JP" sz="2800" dirty="0" smtClean="0">
                <a:solidFill>
                  <a:srgbClr val="FFFF00"/>
                </a:solidFill>
              </a:rPr>
              <a:t>(</a:t>
            </a:r>
            <a:r>
              <a:rPr lang="en-US" altLang="ja-JP" sz="2800" dirty="0" smtClean="0">
                <a:solidFill>
                  <a:srgbClr val="FFFF00"/>
                </a:solidFill>
              </a:rPr>
              <a:t>La Pas, B</a:t>
            </a:r>
            <a:r>
              <a:rPr kumimoji="1" lang="en-US" altLang="ja-JP" sz="2800" dirty="0" smtClean="0">
                <a:solidFill>
                  <a:srgbClr val="FFFF00"/>
                </a:solidFill>
              </a:rPr>
              <a:t>olivia)</a:t>
            </a:r>
            <a:endParaRPr kumimoji="1" lang="en-US" altLang="ja-JP" sz="3600" dirty="0" smtClean="0">
              <a:solidFill>
                <a:srgbClr val="FFFF00"/>
              </a:solidFill>
            </a:endParaRPr>
          </a:p>
          <a:p>
            <a:r>
              <a:rPr kumimoji="1" lang="en-US" altLang="ja-JP" sz="3600" dirty="0" smtClean="0">
                <a:solidFill>
                  <a:srgbClr val="FFFF00"/>
                </a:solidFill>
              </a:rPr>
              <a:t>Here we wish to build a n</a:t>
            </a:r>
            <a:r>
              <a:rPr lang="en-US" altLang="ja-JP" sz="3600" dirty="0" smtClean="0">
                <a:solidFill>
                  <a:srgbClr val="FFFF00"/>
                </a:solidFill>
              </a:rPr>
              <a:t>ew radio telescope.</a:t>
            </a:r>
            <a:endParaRPr kumimoji="1" lang="ja-JP" altLang="en-US" sz="3600" dirty="0">
              <a:solidFill>
                <a:srgbClr val="FFFF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peru32m-telescope.net/peru_photo/Antena-Sicaya.jpg"/>
          <p:cNvPicPr>
            <a:picLocks noChangeAspect="1" noChangeArrowheads="1"/>
          </p:cNvPicPr>
          <p:nvPr/>
        </p:nvPicPr>
        <p:blipFill>
          <a:blip r:embed="rId2" cstate="print"/>
          <a:srcRect/>
          <a:stretch>
            <a:fillRect/>
          </a:stretch>
        </p:blipFill>
        <p:spPr bwMode="auto">
          <a:xfrm>
            <a:off x="4781600" y="2650386"/>
            <a:ext cx="4076680" cy="2850316"/>
          </a:xfrm>
          <a:prstGeom prst="rect">
            <a:avLst/>
          </a:prstGeom>
          <a:noFill/>
        </p:spPr>
      </p:pic>
      <p:pic>
        <p:nvPicPr>
          <p:cNvPr id="94212" name="Picture 4" descr="OBSERVATORIO DE HUANCAYO">
            <a:hlinkClick r:id="rId3"/>
          </p:cNvPr>
          <p:cNvPicPr>
            <a:picLocks noChangeAspect="1" noChangeArrowheads="1"/>
          </p:cNvPicPr>
          <p:nvPr/>
        </p:nvPicPr>
        <p:blipFill>
          <a:blip r:embed="rId4" cstate="print"/>
          <a:srcRect/>
          <a:stretch>
            <a:fillRect/>
          </a:stretch>
        </p:blipFill>
        <p:spPr bwMode="auto">
          <a:xfrm>
            <a:off x="571472" y="2714620"/>
            <a:ext cx="3810000" cy="2657476"/>
          </a:xfrm>
          <a:prstGeom prst="rect">
            <a:avLst/>
          </a:prstGeom>
          <a:noFill/>
        </p:spPr>
      </p:pic>
      <p:sp>
        <p:nvSpPr>
          <p:cNvPr id="94213" name="Rectangle 5"/>
          <p:cNvSpPr>
            <a:spLocks noChangeArrowheads="1"/>
          </p:cNvSpPr>
          <p:nvPr/>
        </p:nvSpPr>
        <p:spPr bwMode="auto">
          <a:xfrm>
            <a:off x="0" y="1028490"/>
            <a:ext cx="4343881" cy="169277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000" b="1" i="0" u="none" strike="noStrike" cap="none" normalizeH="0" baseline="0" dirty="0" smtClean="0">
                <a:ln>
                  <a:noFill/>
                </a:ln>
                <a:solidFill>
                  <a:srgbClr val="FFFF00"/>
                </a:solidFill>
                <a:effectLst/>
                <a:latin typeface="Arial" charset="0"/>
                <a:ea typeface="ＭＳ Ｐゴシック" charset="-128"/>
              </a:rPr>
              <a:t> </a:t>
            </a:r>
            <a:r>
              <a:rPr kumimoji="1" lang="ja-JP" altLang="ja-JP" sz="1800" b="1" i="0" u="none" strike="noStrike" cap="none" normalizeH="0" baseline="0" dirty="0" smtClean="0">
                <a:ln>
                  <a:noFill/>
                </a:ln>
                <a:solidFill>
                  <a:srgbClr val="FFFF00"/>
                </a:solidFill>
                <a:effectLst/>
                <a:latin typeface="Arial" charset="0"/>
                <a:ea typeface="ＭＳ Ｐゴシック" charset="-128"/>
              </a:rPr>
              <a:t>Latitud:         -12.037875� </a:t>
            </a:r>
            <a:r>
              <a:rPr kumimoji="1" lang="en-US" altLang="ja-JP" sz="1800" b="1" i="0" u="none" strike="noStrike" cap="none" normalizeH="0" baseline="0" dirty="0" smtClean="0">
                <a:ln>
                  <a:noFill/>
                </a:ln>
                <a:solidFill>
                  <a:srgbClr val="FFFF00"/>
                </a:solidFill>
                <a:effectLst/>
                <a:latin typeface="Arial" charset="0"/>
                <a:ea typeface="ＭＳ Ｐゴシック" charset="-128"/>
              </a:rPr>
              <a:t> </a:t>
            </a:r>
            <a:r>
              <a:rPr kumimoji="1" lang="ja-JP" altLang="ja-JP" sz="1800" b="1" i="0" u="none" strike="noStrike" cap="none" normalizeH="0" baseline="0" dirty="0" smtClean="0">
                <a:ln>
                  <a:noFill/>
                </a:ln>
                <a:solidFill>
                  <a:srgbClr val="FFFF00"/>
                </a:solidFill>
                <a:effectLst/>
                <a:latin typeface="Arial" charset="0"/>
                <a:ea typeface="ＭＳ Ｐゴシック" charset="-128"/>
              </a:rPr>
              <a:t>N  -1.80� N</a:t>
            </a:r>
            <a:endParaRPr kumimoji="1" lang="en-US" altLang="ja-JP" sz="1800" b="1" i="0" u="none" strike="noStrike" cap="none" normalizeH="0" baseline="0" dirty="0" smtClean="0">
              <a:ln>
                <a:noFill/>
              </a:ln>
              <a:solidFill>
                <a:srgbClr val="FFFF00"/>
              </a:solidFill>
              <a:effectLst/>
              <a:latin typeface="Arial"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800" b="1" i="0" u="none" strike="noStrike" cap="none" normalizeH="0" baseline="0" dirty="0" smtClean="0">
                <a:ln>
                  <a:noFill/>
                </a:ln>
                <a:solidFill>
                  <a:srgbClr val="FFFF00"/>
                </a:solidFill>
                <a:effectLst/>
                <a:latin typeface="Arial" charset="0"/>
                <a:ea typeface="ＭＳ Ｐゴシック" charset="-128"/>
              </a:rPr>
              <a:t>Longitud:      284.681633� E   -3.46� E</a:t>
            </a:r>
            <a:endParaRPr kumimoji="1" lang="en-US" altLang="ja-JP" sz="1800" b="1" i="0" u="none" strike="noStrike" cap="none" normalizeH="0" baseline="0" dirty="0" smtClean="0">
              <a:ln>
                <a:noFill/>
              </a:ln>
              <a:solidFill>
                <a:srgbClr val="FFFF00"/>
              </a:solidFill>
              <a:effectLst/>
              <a:latin typeface="Arial"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800" b="1" i="0" u="none" strike="noStrike" cap="none" normalizeH="0" baseline="0" dirty="0" smtClean="0">
                <a:ln>
                  <a:noFill/>
                </a:ln>
                <a:solidFill>
                  <a:srgbClr val="FFFF00"/>
                </a:solidFill>
                <a:effectLst/>
                <a:latin typeface="Arial" charset="0"/>
                <a:ea typeface="ＭＳ Ｐゴシック" charset="-128"/>
              </a:rPr>
              <a:t> Altitud:            </a:t>
            </a:r>
            <a:r>
              <a:rPr kumimoji="1" lang="ja-JP" altLang="ja-JP" sz="3200" b="1" i="0" u="none" strike="noStrike" cap="none" normalizeH="0" baseline="0" dirty="0" smtClean="0">
                <a:ln>
                  <a:noFill/>
                </a:ln>
                <a:solidFill>
                  <a:srgbClr val="FFFF00"/>
                </a:solidFill>
                <a:effectLst/>
                <a:latin typeface="Arial" charset="0"/>
                <a:ea typeface="ＭＳ Ｐゴシック" charset="-128"/>
              </a:rPr>
              <a:t>3336.0 m</a:t>
            </a:r>
            <a:r>
              <a:rPr kumimoji="1" lang="ja-JP" altLang="ja-JP" sz="1800" b="1" i="0" u="none" strike="noStrike" cap="none" normalizeH="0" baseline="0" dirty="0" smtClean="0">
                <a:ln>
                  <a:noFill/>
                </a:ln>
                <a:solidFill>
                  <a:srgbClr val="FFFF00"/>
                </a:solidFill>
                <a:effectLst/>
                <a:latin typeface="Arial" charset="0"/>
                <a:ea typeface="ＭＳ Ｐゴシック" charset="-128"/>
              </a:rPr>
              <a:t>.s.n.m. </a:t>
            </a:r>
            <a:endParaRPr kumimoji="1" lang="ja-JP" altLang="ja-JP" sz="900" b="0" i="0" u="none" strike="noStrike" cap="none" normalizeH="0" baseline="0" dirty="0" smtClean="0">
              <a:ln>
                <a:noFill/>
              </a:ln>
              <a:solidFill>
                <a:srgbClr val="FFFF00"/>
              </a:solidFill>
              <a:effectLst/>
              <a:latin typeface="Arial"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rgbClr val="FFFF00"/>
              </a:solidFill>
              <a:effectLst/>
              <a:latin typeface="Arial" charset="0"/>
              <a:ea typeface="ＭＳ Ｐゴシック" charset="-128"/>
            </a:endParaRPr>
          </a:p>
        </p:txBody>
      </p:sp>
      <p:pic>
        <p:nvPicPr>
          <p:cNvPr id="94215" name="Picture 7" descr="http://axil.igp.gob.pe/hyo/logoIGP.gif"/>
          <p:cNvPicPr>
            <a:picLocks noChangeAspect="1" noChangeArrowheads="1"/>
          </p:cNvPicPr>
          <p:nvPr/>
        </p:nvPicPr>
        <p:blipFill>
          <a:blip r:embed="rId5" cstate="print"/>
          <a:srcRect/>
          <a:stretch>
            <a:fillRect/>
          </a:stretch>
        </p:blipFill>
        <p:spPr bwMode="auto">
          <a:xfrm>
            <a:off x="155575" y="209532"/>
            <a:ext cx="4506669" cy="1147766"/>
          </a:xfrm>
          <a:prstGeom prst="rect">
            <a:avLst/>
          </a:prstGeom>
          <a:noFill/>
        </p:spPr>
      </p:pic>
      <p:sp>
        <p:nvSpPr>
          <p:cNvPr id="7" name="テキスト ボックス 6"/>
          <p:cNvSpPr txBox="1"/>
          <p:nvPr/>
        </p:nvSpPr>
        <p:spPr>
          <a:xfrm>
            <a:off x="4219357" y="5715016"/>
            <a:ext cx="4424609" cy="830997"/>
          </a:xfrm>
          <a:prstGeom prst="rect">
            <a:avLst/>
          </a:prstGeom>
          <a:noFill/>
        </p:spPr>
        <p:txBody>
          <a:bodyPr wrap="none" rtlCol="0">
            <a:spAutoFit/>
          </a:bodyPr>
          <a:lstStyle/>
          <a:p>
            <a:r>
              <a:rPr kumimoji="1" lang="en-US" altLang="ja-JP" dirty="0" smtClean="0">
                <a:solidFill>
                  <a:srgbClr val="FFFF00"/>
                </a:solidFill>
              </a:rPr>
              <a:t>32-m</a:t>
            </a:r>
            <a:r>
              <a:rPr kumimoji="1" lang="ja-JP" altLang="en-US" dirty="0" smtClean="0">
                <a:solidFill>
                  <a:srgbClr val="FFFF00"/>
                </a:solidFill>
              </a:rPr>
              <a:t>　</a:t>
            </a:r>
            <a:r>
              <a:rPr lang="en-US" altLang="ja-JP" dirty="0" smtClean="0">
                <a:solidFill>
                  <a:srgbClr val="FFFF00"/>
                </a:solidFill>
              </a:rPr>
              <a:t>telecommunication antenna</a:t>
            </a:r>
          </a:p>
          <a:p>
            <a:r>
              <a:rPr kumimoji="1" lang="en-US" altLang="ja-JP" dirty="0" smtClean="0">
                <a:solidFill>
                  <a:srgbClr val="FFFF00"/>
                </a:solidFill>
              </a:rPr>
              <a:t>-- Not for sub-mm observation --</a:t>
            </a:r>
            <a:endParaRPr kumimoji="1" lang="ja-JP" altLang="en-US" dirty="0">
              <a:solidFill>
                <a:srgbClr val="FFFF00"/>
              </a:solidFill>
            </a:endParaRPr>
          </a:p>
        </p:txBody>
      </p:sp>
      <p:sp>
        <p:nvSpPr>
          <p:cNvPr id="8" name="正方形/長方形 7"/>
          <p:cNvSpPr/>
          <p:nvPr/>
        </p:nvSpPr>
        <p:spPr>
          <a:xfrm>
            <a:off x="2214546" y="71414"/>
            <a:ext cx="6215106" cy="584775"/>
          </a:xfrm>
          <a:prstGeom prst="rect">
            <a:avLst/>
          </a:prstGeom>
          <a:noFill/>
        </p:spPr>
        <p:txBody>
          <a:bodyPr wrap="square">
            <a:spAutoFit/>
          </a:bodyPr>
          <a:lstStyle/>
          <a:p>
            <a:r>
              <a:rPr lang="es-ES" altLang="ja-JP" sz="3200" b="1" dirty="0" smtClean="0">
                <a:solidFill>
                  <a:srgbClr val="FFFF00"/>
                </a:solidFill>
              </a:rPr>
              <a:t>Observatorio de </a:t>
            </a:r>
            <a:r>
              <a:rPr lang="es-ES" altLang="ja-JP" sz="3200" b="1" i="1" dirty="0" smtClean="0">
                <a:solidFill>
                  <a:srgbClr val="FFFF00"/>
                </a:solidFill>
              </a:rPr>
              <a:t>Huancayo</a:t>
            </a:r>
            <a:r>
              <a:rPr lang="es-ES" altLang="ja-JP" sz="3200" b="1" dirty="0" smtClean="0">
                <a:solidFill>
                  <a:srgbClr val="FFFF00"/>
                </a:solidFill>
              </a:rPr>
              <a:t>,  </a:t>
            </a:r>
            <a:r>
              <a:rPr lang="es-ES" altLang="ja-JP" sz="3200" b="1" i="1" dirty="0" smtClean="0">
                <a:solidFill>
                  <a:srgbClr val="FFFF00"/>
                </a:solidFill>
              </a:rPr>
              <a:t>IGP</a:t>
            </a:r>
            <a:r>
              <a:rPr lang="es-ES" altLang="ja-JP" sz="3200" b="1" dirty="0" smtClean="0">
                <a:solidFill>
                  <a:srgbClr val="FFFF00"/>
                </a:solidFill>
              </a:rPr>
              <a:t> </a:t>
            </a:r>
            <a:endParaRPr lang="ja-JP" altLang="en-US" sz="3200" b="1" dirty="0">
              <a:solidFill>
                <a:srgbClr val="FFFF00"/>
              </a:solidFill>
            </a:endParaRPr>
          </a:p>
        </p:txBody>
      </p:sp>
      <p:sp>
        <p:nvSpPr>
          <p:cNvPr id="9" name="テキスト ボックス 8"/>
          <p:cNvSpPr txBox="1"/>
          <p:nvPr/>
        </p:nvSpPr>
        <p:spPr>
          <a:xfrm>
            <a:off x="4643438" y="1142984"/>
            <a:ext cx="4221027" cy="1077218"/>
          </a:xfrm>
          <a:prstGeom prst="rect">
            <a:avLst/>
          </a:prstGeom>
          <a:noFill/>
          <a:ln>
            <a:solidFill>
              <a:srgbClr val="FFCC00"/>
            </a:solidFill>
          </a:ln>
        </p:spPr>
        <p:txBody>
          <a:bodyPr wrap="none" rtlCol="0">
            <a:spAutoFit/>
          </a:bodyPr>
          <a:lstStyle/>
          <a:p>
            <a:r>
              <a:rPr kumimoji="1" lang="en-US" altLang="ja-JP" sz="3200" dirty="0" smtClean="0">
                <a:solidFill>
                  <a:srgbClr val="FFCC00"/>
                </a:solidFill>
              </a:rPr>
              <a:t>The other site candidate,</a:t>
            </a:r>
          </a:p>
          <a:p>
            <a:r>
              <a:rPr lang="en-US" altLang="ja-JP" sz="3200" dirty="0" smtClean="0">
                <a:solidFill>
                  <a:srgbClr val="FFCC00"/>
                </a:solidFill>
              </a:rPr>
              <a:t>Huancayo in Peru</a:t>
            </a:r>
            <a:endParaRPr kumimoji="1" lang="ja-JP" altLang="en-US" sz="3200" dirty="0">
              <a:solidFill>
                <a:srgbClr val="FFCC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2" descr="illhaba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テキスト ボックス 2"/>
          <p:cNvSpPr txBox="1">
            <a:spLocks noChangeArrowheads="1"/>
          </p:cNvSpPr>
          <p:nvPr/>
        </p:nvSpPr>
        <p:spPr bwMode="auto">
          <a:xfrm>
            <a:off x="1000100" y="4214818"/>
            <a:ext cx="3433953"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none">
            <a:spAutoFit/>
          </a:bodyPr>
          <a:lstStyle/>
          <a:p>
            <a:r>
              <a:rPr lang="en-US" altLang="ja-JP" sz="2800" b="1" dirty="0" smtClean="0">
                <a:solidFill>
                  <a:srgbClr val="FF0000"/>
                </a:solidFill>
              </a:rPr>
              <a:t>Large Spherical Dish</a:t>
            </a:r>
            <a:endParaRPr lang="ja-JP" altLang="en-US" sz="2800" b="1" dirty="0">
              <a:solidFill>
                <a:srgbClr val="FF0000"/>
              </a:solidFill>
            </a:endParaRPr>
          </a:p>
        </p:txBody>
      </p:sp>
      <p:sp>
        <p:nvSpPr>
          <p:cNvPr id="9221" name="テキスト ボックス 4"/>
          <p:cNvSpPr txBox="1">
            <a:spLocks noChangeArrowheads="1"/>
          </p:cNvSpPr>
          <p:nvPr/>
        </p:nvSpPr>
        <p:spPr bwMode="auto">
          <a:xfrm>
            <a:off x="3428992" y="6072206"/>
            <a:ext cx="3348930"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none">
            <a:spAutoFit/>
          </a:bodyPr>
          <a:lstStyle/>
          <a:p>
            <a:r>
              <a:rPr lang="en-US" altLang="ja-JP" sz="2800" b="1" dirty="0" smtClean="0">
                <a:solidFill>
                  <a:srgbClr val="FF0000"/>
                </a:solidFill>
              </a:rPr>
              <a:t>Mobile VLBI station</a:t>
            </a:r>
            <a:endParaRPr lang="ja-JP" altLang="en-US" sz="2800" b="1" dirty="0">
              <a:solidFill>
                <a:srgbClr val="FF0000"/>
              </a:solidFill>
            </a:endParaRPr>
          </a:p>
        </p:txBody>
      </p:sp>
      <p:sp>
        <p:nvSpPr>
          <p:cNvPr id="9222" name="テキスト ボックス 5"/>
          <p:cNvSpPr txBox="1">
            <a:spLocks noChangeArrowheads="1"/>
          </p:cNvSpPr>
          <p:nvPr/>
        </p:nvSpPr>
        <p:spPr bwMode="auto">
          <a:xfrm>
            <a:off x="6513513" y="285750"/>
            <a:ext cx="1987550" cy="523875"/>
          </a:xfrm>
          <a:prstGeom prst="rect">
            <a:avLst/>
          </a:prstGeom>
          <a:noFill/>
          <a:ln w="9525">
            <a:solidFill>
              <a:schemeClr val="tx1"/>
            </a:solidFill>
            <a:miter lim="800000"/>
            <a:headEnd/>
            <a:tailEnd/>
          </a:ln>
        </p:spPr>
        <p:txBody>
          <a:bodyPr wrap="none">
            <a:spAutoFit/>
          </a:bodyPr>
          <a:lstStyle/>
          <a:p>
            <a:r>
              <a:rPr lang="ja-JP" altLang="en-US" sz="2800" b="1" dirty="0"/>
              <a:t>装置概念図</a:t>
            </a:r>
          </a:p>
        </p:txBody>
      </p:sp>
      <p:sp>
        <p:nvSpPr>
          <p:cNvPr id="7" name="正方形/長方形 6"/>
          <p:cNvSpPr/>
          <p:nvPr/>
        </p:nvSpPr>
        <p:spPr>
          <a:xfrm>
            <a:off x="6919231" y="4903785"/>
            <a:ext cx="2109873" cy="95410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en-US" altLang="ja-JP" sz="2800" b="1" dirty="0" smtClean="0"/>
              <a:t>Chacaltaya /</a:t>
            </a:r>
          </a:p>
          <a:p>
            <a:r>
              <a:rPr lang="en-US" altLang="ja-JP" sz="2800" b="1" dirty="0" smtClean="0"/>
              <a:t>Bolivia </a:t>
            </a:r>
          </a:p>
        </p:txBody>
      </p:sp>
      <p:sp>
        <p:nvSpPr>
          <p:cNvPr id="8" name="正方形/長方形 7"/>
          <p:cNvSpPr/>
          <p:nvPr/>
        </p:nvSpPr>
        <p:spPr>
          <a:xfrm>
            <a:off x="1428728" y="4120226"/>
            <a:ext cx="2667718"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en-US" altLang="ja-JP" sz="2800" b="1" dirty="0" smtClean="0"/>
              <a:t>Huancayo/Peru </a:t>
            </a:r>
          </a:p>
        </p:txBody>
      </p:sp>
      <p:sp>
        <p:nvSpPr>
          <p:cNvPr id="9" name="テキスト ボックス 2"/>
          <p:cNvSpPr txBox="1">
            <a:spLocks noChangeArrowheads="1"/>
          </p:cNvSpPr>
          <p:nvPr/>
        </p:nvSpPr>
        <p:spPr bwMode="auto">
          <a:xfrm>
            <a:off x="7429520" y="4763168"/>
            <a:ext cx="1719441" cy="13849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square">
            <a:spAutoFit/>
          </a:bodyPr>
          <a:lstStyle/>
          <a:p>
            <a:r>
              <a:rPr lang="en-US" altLang="ja-JP" sz="2800" b="1" dirty="0" smtClean="0">
                <a:solidFill>
                  <a:srgbClr val="FF0000"/>
                </a:solidFill>
              </a:rPr>
              <a:t>Large Spherical Dish</a:t>
            </a:r>
            <a:endParaRPr lang="ja-JP" altLang="en-US" sz="2800" b="1" dirty="0">
              <a:solidFill>
                <a:srgbClr val="FF0000"/>
              </a:solidFill>
            </a:endParaRPr>
          </a:p>
        </p:txBody>
      </p:sp>
      <p:pic>
        <p:nvPicPr>
          <p:cNvPr id="99330" name="Picture 2" descr="http://t0.gstatic.com/images?q=tbn:PfuI76tlrlSxJM:http://arekorenavi.info/wp/archives/img/albert-einstein-1951.jpg">
            <a:hlinkClick r:id="rId4"/>
          </p:cNvPr>
          <p:cNvPicPr>
            <a:picLocks noChangeAspect="1" noChangeArrowheads="1"/>
          </p:cNvPicPr>
          <p:nvPr/>
        </p:nvPicPr>
        <p:blipFill>
          <a:blip r:embed="rId5" cstate="print"/>
          <a:srcRect/>
          <a:stretch>
            <a:fillRect/>
          </a:stretch>
        </p:blipFill>
        <p:spPr bwMode="auto">
          <a:xfrm>
            <a:off x="6429388" y="71414"/>
            <a:ext cx="2500330" cy="3163686"/>
          </a:xfrm>
          <a:prstGeom prst="rect">
            <a:avLst/>
          </a:prstGeom>
          <a:noFill/>
        </p:spPr>
      </p:pic>
      <p:sp>
        <p:nvSpPr>
          <p:cNvPr id="11" name="テキスト ボックス 10"/>
          <p:cNvSpPr txBox="1"/>
          <p:nvPr/>
        </p:nvSpPr>
        <p:spPr>
          <a:xfrm>
            <a:off x="0" y="2643182"/>
            <a:ext cx="9144000" cy="1938992"/>
          </a:xfrm>
          <a:prstGeom prst="rect">
            <a:avLst/>
          </a:prstGeom>
          <a:solidFill>
            <a:srgbClr val="FFFF00">
              <a:alpha val="83000"/>
            </a:srgbClr>
          </a:solidFill>
        </p:spPr>
        <p:txBody>
          <a:bodyPr wrap="square" rtlCol="0">
            <a:spAutoFit/>
          </a:bodyPr>
          <a:lstStyle/>
          <a:p>
            <a:r>
              <a:rPr kumimoji="1" lang="en-US" altLang="ja-JP" sz="4000" dirty="0" smtClean="0"/>
              <a:t>We hope to detect an </a:t>
            </a:r>
            <a:r>
              <a:rPr lang="en-US" altLang="ja-JP" sz="4000" dirty="0" smtClean="0"/>
              <a:t>event horizon  by</a:t>
            </a:r>
            <a:r>
              <a:rPr lang="ja-JP" altLang="en-US" sz="4000" dirty="0" smtClean="0"/>
              <a:t>　</a:t>
            </a:r>
            <a:r>
              <a:rPr lang="en-US" altLang="ja-JP" sz="4000" dirty="0" smtClean="0"/>
              <a:t>the 100 years’ a</a:t>
            </a:r>
            <a:r>
              <a:rPr kumimoji="1" lang="en-US" altLang="ja-JP" sz="4000" dirty="0" smtClean="0"/>
              <a:t>nniversary of general relativity in 2016.</a:t>
            </a:r>
            <a:endParaRPr kumimoji="1" lang="ja-JP" altLang="en-US" sz="3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Documents and Settings\MiyoshiMakoto\My Documents\My Pictures\201002BH2010\R0011538 0000030.jpg"/>
          <p:cNvPicPr>
            <a:picLocks noChangeAspect="1" noChangeArrowheads="1"/>
          </p:cNvPicPr>
          <p:nvPr/>
        </p:nvPicPr>
        <p:blipFill>
          <a:blip r:embed="rId2" cstate="print">
            <a:lum bright="4000" contrast="-10000"/>
          </a:blip>
          <a:srcRect/>
          <a:stretch>
            <a:fillRect/>
          </a:stretch>
        </p:blipFill>
        <p:spPr bwMode="auto">
          <a:xfrm>
            <a:off x="1785918" y="1398988"/>
            <a:ext cx="7088214" cy="5316160"/>
          </a:xfrm>
          <a:prstGeom prst="rect">
            <a:avLst/>
          </a:prstGeom>
          <a:noFill/>
        </p:spPr>
      </p:pic>
      <p:pic>
        <p:nvPicPr>
          <p:cNvPr id="95235" name="Picture 3" descr="C:\Documents and Settings\MiyoshiMakoto\My Documents\My Pictures\201002BH2010\0001.jpg"/>
          <p:cNvPicPr>
            <a:picLocks noChangeAspect="1" noChangeArrowheads="1"/>
          </p:cNvPicPr>
          <p:nvPr/>
        </p:nvPicPr>
        <p:blipFill>
          <a:blip r:embed="rId3" cstate="print"/>
          <a:srcRect l="1107" t="3691" r="2768" b="5536"/>
          <a:stretch>
            <a:fillRect/>
          </a:stretch>
        </p:blipFill>
        <p:spPr bwMode="auto">
          <a:xfrm rot="5400000">
            <a:off x="-728400" y="728399"/>
            <a:ext cx="4993032" cy="3536233"/>
          </a:xfrm>
          <a:prstGeom prst="rect">
            <a:avLst/>
          </a:prstGeom>
          <a:noFill/>
        </p:spPr>
      </p:pic>
      <p:sp>
        <p:nvSpPr>
          <p:cNvPr id="4" name="テキスト ボックス 3"/>
          <p:cNvSpPr txBox="1"/>
          <p:nvPr/>
        </p:nvSpPr>
        <p:spPr>
          <a:xfrm>
            <a:off x="3714744" y="428604"/>
            <a:ext cx="4643470" cy="830997"/>
          </a:xfrm>
          <a:prstGeom prst="rect">
            <a:avLst/>
          </a:prstGeom>
          <a:solidFill>
            <a:schemeClr val="bg1"/>
          </a:solidFill>
        </p:spPr>
        <p:txBody>
          <a:bodyPr wrap="square" rtlCol="0">
            <a:spAutoFit/>
          </a:bodyPr>
          <a:lstStyle/>
          <a:p>
            <a:r>
              <a:rPr kumimoji="1" lang="ja-JP" altLang="en-US" b="1" dirty="0" smtClean="0"/>
              <a:t>サマリトーク：</a:t>
            </a:r>
            <a:endParaRPr kumimoji="1" lang="en-US" altLang="ja-JP" b="1" dirty="0" smtClean="0"/>
          </a:p>
          <a:p>
            <a:r>
              <a:rPr kumimoji="1" lang="en-US" altLang="ja-JP" b="1" dirty="0" smtClean="0"/>
              <a:t>Fabian</a:t>
            </a:r>
            <a:r>
              <a:rPr kumimoji="1" lang="ja-JP" altLang="en-US" b="1" dirty="0" smtClean="0"/>
              <a:t>先生激賞！</a:t>
            </a:r>
            <a:endParaRPr kumimoji="1" lang="ja-JP" alt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laremovie.gif"/>
          <p:cNvPicPr>
            <a:picLocks noChangeAspect="1"/>
          </p:cNvPicPr>
          <p:nvPr/>
        </p:nvPicPr>
        <p:blipFill>
          <a:blip r:embed="rId2" cstate="print"/>
          <a:stretch>
            <a:fillRect/>
          </a:stretch>
        </p:blipFill>
        <p:spPr>
          <a:xfrm>
            <a:off x="3143250" y="2286000"/>
            <a:ext cx="2857500" cy="2286000"/>
          </a:xfrm>
          <a:prstGeom prst="rect">
            <a:avLst/>
          </a:prstGeom>
        </p:spPr>
      </p:pic>
      <p:pic>
        <p:nvPicPr>
          <p:cNvPr id="3" name="図 2" descr="2008orbits_anim_medRes.gif"/>
          <p:cNvPicPr>
            <a:picLocks noChangeAspect="1"/>
          </p:cNvPicPr>
          <p:nvPr/>
        </p:nvPicPr>
        <p:blipFill>
          <a:blip r:embed="rId3" cstate="print"/>
          <a:stretch>
            <a:fillRect/>
          </a:stretch>
        </p:blipFill>
        <p:spPr>
          <a:xfrm>
            <a:off x="-32" y="357166"/>
            <a:ext cx="9144000" cy="5143500"/>
          </a:xfrm>
          <a:prstGeom prst="rect">
            <a:avLst/>
          </a:prstGeom>
        </p:spPr>
      </p:pic>
      <p:sp>
        <p:nvSpPr>
          <p:cNvPr id="5" name="テキスト ボックス 4"/>
          <p:cNvSpPr txBox="1"/>
          <p:nvPr/>
        </p:nvSpPr>
        <p:spPr>
          <a:xfrm>
            <a:off x="714348" y="6072206"/>
            <a:ext cx="6786610" cy="461665"/>
          </a:xfrm>
          <a:prstGeom prst="rect">
            <a:avLst/>
          </a:prstGeom>
          <a:noFill/>
        </p:spPr>
        <p:txBody>
          <a:bodyPr wrap="square" rtlCol="0">
            <a:spAutoFit/>
          </a:bodyPr>
          <a:lstStyle/>
          <a:p>
            <a:r>
              <a:rPr kumimoji="1" lang="ja-JP" altLang="en-US" dirty="0" smtClean="0">
                <a:solidFill>
                  <a:srgbClr val="FFFF00"/>
                </a:solidFill>
              </a:rPr>
              <a:t>近赤外線による近傍星の観測：</a:t>
            </a:r>
            <a:r>
              <a:rPr kumimoji="1" lang="en-US" altLang="ja-JP" dirty="0" err="1" smtClean="0">
                <a:solidFill>
                  <a:srgbClr val="FFFF00"/>
                </a:solidFill>
              </a:rPr>
              <a:t>Shodel</a:t>
            </a:r>
            <a:r>
              <a:rPr kumimoji="1" lang="ja-JP" altLang="en-US" dirty="0" smtClean="0">
                <a:solidFill>
                  <a:srgbClr val="FFFF00"/>
                </a:solidFill>
              </a:rPr>
              <a:t>のトークから</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laremovie.gif"/>
          <p:cNvPicPr>
            <a:picLocks noChangeAspect="1"/>
          </p:cNvPicPr>
          <p:nvPr/>
        </p:nvPicPr>
        <p:blipFill>
          <a:blip r:embed="rId2" cstate="print"/>
          <a:stretch>
            <a:fillRect/>
          </a:stretch>
        </p:blipFill>
        <p:spPr>
          <a:xfrm>
            <a:off x="732207" y="142852"/>
            <a:ext cx="7500991" cy="6000792"/>
          </a:xfrm>
          <a:prstGeom prst="rect">
            <a:avLst/>
          </a:prstGeom>
        </p:spPr>
      </p:pic>
      <p:sp>
        <p:nvSpPr>
          <p:cNvPr id="3" name="テキスト ボックス 2"/>
          <p:cNvSpPr txBox="1"/>
          <p:nvPr/>
        </p:nvSpPr>
        <p:spPr>
          <a:xfrm>
            <a:off x="357158" y="6253483"/>
            <a:ext cx="2648482" cy="461665"/>
          </a:xfrm>
          <a:prstGeom prst="rect">
            <a:avLst/>
          </a:prstGeom>
          <a:noFill/>
        </p:spPr>
        <p:txBody>
          <a:bodyPr wrap="none" rtlCol="0">
            <a:spAutoFit/>
          </a:bodyPr>
          <a:lstStyle/>
          <a:p>
            <a:r>
              <a:rPr kumimoji="1" lang="en-US" altLang="ja-JP" dirty="0" err="1" smtClean="0">
                <a:solidFill>
                  <a:srgbClr val="FFFF00"/>
                </a:solidFill>
              </a:rPr>
              <a:t>Shodel</a:t>
            </a:r>
            <a:r>
              <a:rPr kumimoji="1" lang="ja-JP" altLang="en-US" dirty="0" smtClean="0">
                <a:solidFill>
                  <a:srgbClr val="FFFF00"/>
                </a:solidFill>
              </a:rPr>
              <a:t>のトークから</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1143000" y="857250"/>
          <a:ext cx="6858000" cy="5143500"/>
        </p:xfrm>
        <a:graphic>
          <a:graphicData uri="http://schemas.openxmlformats.org/presentationml/2006/ole">
            <p:oleObj spid="_x0000_s101378" name="Acrobat Document" r:id="rId3" imgW="6858000" imgH="5143500" progId="AcroExch.Document.7">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4348" y="6072206"/>
            <a:ext cx="2648482" cy="461665"/>
          </a:xfrm>
          <a:prstGeom prst="rect">
            <a:avLst/>
          </a:prstGeom>
          <a:noFill/>
        </p:spPr>
        <p:txBody>
          <a:bodyPr wrap="none" rtlCol="0">
            <a:spAutoFit/>
          </a:bodyPr>
          <a:lstStyle/>
          <a:p>
            <a:r>
              <a:rPr kumimoji="1" lang="en-US" altLang="ja-JP" dirty="0" err="1" smtClean="0">
                <a:solidFill>
                  <a:srgbClr val="FFFF00"/>
                </a:solidFill>
              </a:rPr>
              <a:t>Shodel</a:t>
            </a:r>
            <a:r>
              <a:rPr kumimoji="1" lang="ja-JP" altLang="en-US" dirty="0" smtClean="0">
                <a:solidFill>
                  <a:srgbClr val="FFFF00"/>
                </a:solidFill>
              </a:rPr>
              <a:t>のトークから</a:t>
            </a:r>
            <a:endParaRPr kumimoji="1" lang="ja-JP" altLang="en-US" dirty="0">
              <a:solidFill>
                <a:srgbClr val="FFFF00"/>
              </a:solidFill>
            </a:endParaRPr>
          </a:p>
        </p:txBody>
      </p:sp>
      <p:sp>
        <p:nvSpPr>
          <p:cNvPr id="4" name="テキスト ボックス 3"/>
          <p:cNvSpPr txBox="1"/>
          <p:nvPr/>
        </p:nvSpPr>
        <p:spPr>
          <a:xfrm>
            <a:off x="1285852" y="2214554"/>
            <a:ext cx="4559261" cy="461665"/>
          </a:xfrm>
          <a:prstGeom prst="rect">
            <a:avLst/>
          </a:prstGeom>
          <a:noFill/>
        </p:spPr>
        <p:txBody>
          <a:bodyPr wrap="none" rtlCol="0">
            <a:spAutoFit/>
          </a:bodyPr>
          <a:lstStyle/>
          <a:p>
            <a:r>
              <a:rPr lang="ja-JP" altLang="en-US" dirty="0" smtClean="0">
                <a:solidFill>
                  <a:srgbClr val="FFFF00"/>
                </a:solidFill>
              </a:rPr>
              <a:t>将来の赤外観測可能性</a:t>
            </a:r>
            <a:r>
              <a:rPr lang="en-US" altLang="ja-JP" dirty="0" smtClean="0">
                <a:solidFill>
                  <a:srgbClr val="FFFF00"/>
                </a:solidFill>
              </a:rPr>
              <a:t>simulation</a:t>
            </a:r>
            <a:endParaRPr kumimoji="1" lang="ja-JP" altLang="en-US"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71438" y="1054318"/>
            <a:ext cx="8929718" cy="5232202"/>
          </a:xfrm>
          <a:prstGeom prst="rect">
            <a:avLst/>
          </a:prstGeom>
          <a:noFill/>
          <a:ln w="9525">
            <a:noFill/>
            <a:miter lim="800000"/>
            <a:headEnd/>
            <a:tailEnd/>
          </a:ln>
          <a:effectLst/>
        </p:spPr>
        <p:txBody>
          <a:bodyPr wrap="square">
            <a:spAutoFit/>
          </a:bodyPr>
          <a:lstStyle/>
          <a:p>
            <a:pPr algn="r"/>
            <a:r>
              <a:rPr lang="en-US" altLang="ja-JP" sz="1600" dirty="0" smtClean="0">
                <a:solidFill>
                  <a:srgbClr val="FFC000"/>
                </a:solidFill>
              </a:rPr>
              <a:t>2010.Feb.17</a:t>
            </a:r>
            <a:r>
              <a:rPr lang="en-US" altLang="ja-JP" sz="1600" baseline="30000" dirty="0" smtClean="0">
                <a:solidFill>
                  <a:srgbClr val="FFC000"/>
                </a:solidFill>
              </a:rPr>
              <a:t>th</a:t>
            </a:r>
            <a:r>
              <a:rPr lang="ja-JP" altLang="en-US" sz="1600" dirty="0" smtClean="0">
                <a:solidFill>
                  <a:srgbClr val="FFC000"/>
                </a:solidFill>
              </a:rPr>
              <a:t>＠</a:t>
            </a:r>
            <a:r>
              <a:rPr lang="en-US" altLang="ja-JP" sz="1600" dirty="0" smtClean="0">
                <a:solidFill>
                  <a:srgbClr val="FFC000"/>
                </a:solidFill>
              </a:rPr>
              <a:t>Prague</a:t>
            </a:r>
          </a:p>
          <a:p>
            <a:pPr algn="ctr"/>
            <a:r>
              <a:rPr lang="en-US" altLang="ja-JP" sz="4000" dirty="0" smtClean="0">
                <a:solidFill>
                  <a:srgbClr val="FFC000"/>
                </a:solidFill>
              </a:rPr>
              <a:t>A First Black Hole Imager</a:t>
            </a:r>
            <a:r>
              <a:rPr lang="ja-JP" altLang="en-US" sz="4000" dirty="0" smtClean="0">
                <a:solidFill>
                  <a:srgbClr val="FFC000"/>
                </a:solidFill>
              </a:rPr>
              <a:t> </a:t>
            </a:r>
            <a:r>
              <a:rPr lang="en-US" altLang="ja-JP" sz="4000" dirty="0" smtClean="0">
                <a:solidFill>
                  <a:srgbClr val="FFC000"/>
                </a:solidFill>
              </a:rPr>
              <a:t>at Andes</a:t>
            </a:r>
            <a:r>
              <a:rPr lang="ja-JP" altLang="en-US" sz="4000" dirty="0" smtClean="0">
                <a:solidFill>
                  <a:srgbClr val="FFC000"/>
                </a:solidFill>
              </a:rPr>
              <a:t>　</a:t>
            </a:r>
            <a:endParaRPr lang="en-US" altLang="ja-JP" sz="4000" dirty="0" smtClean="0">
              <a:solidFill>
                <a:srgbClr val="FFC000"/>
              </a:solidFill>
            </a:endParaRPr>
          </a:p>
          <a:p>
            <a:pPr eaLnBrk="0" hangingPunct="0"/>
            <a:r>
              <a:rPr lang="ja-JP" altLang="en-US" sz="3200" b="1" dirty="0" smtClean="0">
                <a:solidFill>
                  <a:srgbClr val="FFC000"/>
                </a:solidFill>
                <a:latin typeface="Century" pitchFamily="18" charset="0"/>
              </a:rPr>
              <a:t>　</a:t>
            </a:r>
            <a:r>
              <a:rPr lang="en-US" altLang="ja-JP" sz="3200" b="1" dirty="0" smtClean="0">
                <a:solidFill>
                  <a:srgbClr val="FFC000"/>
                </a:solidFill>
                <a:latin typeface="Century" pitchFamily="18" charset="0"/>
              </a:rPr>
              <a:t>                     </a:t>
            </a:r>
            <a:r>
              <a:rPr lang="en-US" altLang="ja-JP" sz="3200" b="1" dirty="0">
                <a:solidFill>
                  <a:srgbClr val="FFC000"/>
                </a:solidFill>
                <a:latin typeface="Century" pitchFamily="18" charset="0"/>
              </a:rPr>
              <a:t>Makoto Miyoshi </a:t>
            </a:r>
            <a:endParaRPr lang="en-US" altLang="ja-JP" sz="3200" b="1" dirty="0" smtClean="0">
              <a:solidFill>
                <a:srgbClr val="FFC000"/>
              </a:solidFill>
              <a:latin typeface="Century" pitchFamily="18" charset="0"/>
            </a:endParaRPr>
          </a:p>
          <a:p>
            <a:pPr eaLnBrk="0" hangingPunct="0"/>
            <a:r>
              <a:rPr lang="en-US" altLang="ja-JP" sz="3200" b="1" dirty="0" smtClean="0">
                <a:solidFill>
                  <a:srgbClr val="FFC000"/>
                </a:solidFill>
                <a:latin typeface="Century" pitchFamily="18" charset="0"/>
              </a:rPr>
              <a:t>(</a:t>
            </a:r>
            <a:r>
              <a:rPr lang="en-US" altLang="ja-JP" sz="3200" b="1" dirty="0">
                <a:solidFill>
                  <a:srgbClr val="FFC000"/>
                </a:solidFill>
                <a:latin typeface="Century" pitchFamily="18" charset="0"/>
              </a:rPr>
              <a:t>National Astronomical Observatory, </a:t>
            </a:r>
            <a:r>
              <a:rPr lang="en-US" altLang="ja-JP" sz="3200" b="1" dirty="0" smtClean="0">
                <a:solidFill>
                  <a:srgbClr val="FFC000"/>
                </a:solidFill>
                <a:latin typeface="Century" pitchFamily="18" charset="0"/>
              </a:rPr>
              <a:t>Japan)</a:t>
            </a:r>
          </a:p>
          <a:p>
            <a:pPr algn="ctr" eaLnBrk="0" hangingPunct="0"/>
            <a:r>
              <a:rPr lang="en-US" altLang="ja-JP" sz="1800" b="1" dirty="0" smtClean="0">
                <a:solidFill>
                  <a:srgbClr val="FFC000"/>
                </a:solidFill>
              </a:rPr>
              <a:t>With</a:t>
            </a:r>
            <a:endParaRPr lang="en-US" altLang="ja-JP" sz="2000" b="1" u="sng" dirty="0" smtClean="0">
              <a:solidFill>
                <a:srgbClr val="FFC000"/>
              </a:solidFill>
            </a:endParaRPr>
          </a:p>
          <a:p>
            <a:pPr algn="ctr"/>
            <a:r>
              <a:rPr lang="en-US" altLang="ja-JP" sz="2800" dirty="0" smtClean="0">
                <a:solidFill>
                  <a:srgbClr val="FFC000"/>
                </a:solidFill>
              </a:rPr>
              <a:t>J. Nakajima, M. Sekido, Y. Koyama, H. Ujihara, Y. Irimajiri (NICT),  H. Ishitsuka (IGP), Y. Asaki, Y. Kato, M. Tsuboi   (ISAS), T. Kasuga (Hosei Univ.),</a:t>
            </a:r>
            <a:r>
              <a:rPr lang="ja-JP" altLang="en-US" sz="2800" dirty="0" smtClean="0">
                <a:solidFill>
                  <a:srgbClr val="FFC000"/>
                </a:solidFill>
              </a:rPr>
              <a:t>　</a:t>
            </a:r>
            <a:r>
              <a:rPr lang="en-US" altLang="ja-JP" sz="2800" dirty="0" smtClean="0">
                <a:solidFill>
                  <a:srgbClr val="FFC000"/>
                </a:solidFill>
              </a:rPr>
              <a:t>A. Tomimatsu (Nagoya Univ.), M. Takahashi (Aichi Univ. Edu.),Y. Eriguchi, </a:t>
            </a:r>
          </a:p>
          <a:p>
            <a:pPr algn="ctr"/>
            <a:r>
              <a:rPr lang="en-US" altLang="ja-JP" sz="2800" dirty="0" smtClean="0">
                <a:solidFill>
                  <a:srgbClr val="FFC000"/>
                </a:solidFill>
              </a:rPr>
              <a:t>S. I. Yoshida (Tokyo Univ.), S. Koide (Kumamoto Univ.),</a:t>
            </a:r>
          </a:p>
          <a:p>
            <a:pPr algn="ctr"/>
            <a:r>
              <a:rPr lang="en-US" altLang="ja-JP" sz="2800" dirty="0" smtClean="0">
                <a:solidFill>
                  <a:srgbClr val="FFC000"/>
                </a:solidFill>
              </a:rPr>
              <a:t> R. Takahashi (RIKEN), T. Oka (Keio Univ.),  R. S. Furuya,,</a:t>
            </a:r>
          </a:p>
          <a:p>
            <a:pPr algn="ctr"/>
            <a:r>
              <a:rPr lang="en-US" altLang="ja-JP" sz="2800" dirty="0" smtClean="0">
                <a:solidFill>
                  <a:srgbClr val="FFC000"/>
                </a:solidFill>
              </a:rPr>
              <a:t> N. Kawaguchi, K. Niinuma (NAOJ).</a:t>
            </a:r>
            <a:endParaRPr lang="en-US" altLang="ja-JP" sz="2800" b="1" dirty="0">
              <a:solidFill>
                <a:srgbClr val="FFC000"/>
              </a:solidFill>
              <a:latin typeface="Century" pitchFamily="18" charset="0"/>
            </a:endParaRPr>
          </a:p>
        </p:txBody>
      </p:sp>
      <p:pic>
        <p:nvPicPr>
          <p:cNvPr id="82945" name="Picture 1" descr="C:\Documents and Settings\MiyoshiMakoto\My Documents\BH2010\0001.jpg"/>
          <p:cNvPicPr>
            <a:picLocks noChangeAspect="1" noChangeArrowheads="1"/>
          </p:cNvPicPr>
          <p:nvPr/>
        </p:nvPicPr>
        <p:blipFill>
          <a:blip r:embed="rId3" cstate="print"/>
          <a:srcRect/>
          <a:stretch>
            <a:fillRect/>
          </a:stretch>
        </p:blipFill>
        <p:spPr bwMode="auto">
          <a:xfrm>
            <a:off x="0" y="0"/>
            <a:ext cx="5143504" cy="1144611"/>
          </a:xfrm>
          <a:prstGeom prst="rect">
            <a:avLst/>
          </a:prstGeom>
          <a:noFill/>
        </p:spPr>
      </p:pic>
      <p:pic>
        <p:nvPicPr>
          <p:cNvPr id="80898" name="Picture 2" descr="http://t2.gstatic.com/images?q=tbn:JCZ2juxyLHiToM:http://www.oan.es/alma2006/pictures/images/logoNAOJ.png">
            <a:hlinkClick r:id="rId4"/>
          </p:cNvPr>
          <p:cNvPicPr>
            <a:picLocks noChangeAspect="1" noChangeArrowheads="1"/>
          </p:cNvPicPr>
          <p:nvPr/>
        </p:nvPicPr>
        <p:blipFill>
          <a:blip r:embed="rId5" cstate="print"/>
          <a:srcRect/>
          <a:stretch>
            <a:fillRect/>
          </a:stretch>
        </p:blipFill>
        <p:spPr bwMode="auto">
          <a:xfrm>
            <a:off x="7000892" y="-23"/>
            <a:ext cx="2143140" cy="857258"/>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1076&quot;&gt;&lt;property id=&quot;20148&quot; value=&quot;5&quot;/&gt;&lt;property id=&quot;20300&quot; value=&quot;スライド 33&quot;/&gt;&lt;property id=&quot;20307&quot; value=&quot;547&quot;/&gt;&lt;/object&gt;&lt;object type=&quot;3&quot; unique_id=&quot;11077&quot;&gt;&lt;property id=&quot;20148&quot; value=&quot;5&quot;/&gt;&lt;property id=&quot;20300&quot; value=&quot;スライド 1 - &amp;quot;　　サブミリ波（230GHzから500GHzあたり）&amp;#x0D;&amp;#x0A;　　　　VLBI（=超長基線電波干渉計）によって&amp;#x0D;&amp;#x0A;　　ブラックホ－ルは解像できる。&amp;#x0D;&amp;#x0A; SgrA*の『事象の地平線撮像』に特化した低コストサブミリ波VLBI網」&amp;#x0D;&amp;#x0A;&amp;#x0D;&amp;#x0A;三好　真（国立天&quot;/&gt;&lt;property id=&quot;20307&quot; value=&quot;548&quot;/&gt;&lt;/object&gt;&lt;object type=&quot;3&quot; unique_id=&quot;11079&quot;&gt;&lt;property id=&quot;20148&quot; value=&quot;5&quot;/&gt;&lt;property id=&quot;20300&quot; value=&quot;スライド 4&quot;/&gt;&lt;property id=&quot;20307&quot; value=&quot;550&quot;/&gt;&lt;/object&gt;&lt;object type=&quot;3&quot; unique_id=&quot;11080&quot;&gt;&lt;property id=&quot;20148&quot; value=&quot;5&quot;/&gt;&lt;property id=&quot;20300&quot; value=&quot;スライド 7 - &amp;quot;ＶＬＢＩ（超長基線電波干渉計）による銀河Ｍ１０６（ＮＧＣ４２５８）の観測からは、中心部の重力によって秒速約千Kmの速度で回転するガス円盤が見つかっている。太陽系の惑星と同じく、ケプラー運動をしている。&amp;#x0D;&amp;#x0A;　わずか半径０．３光年の空間に&quot;/&gt;&lt;property id=&quot;20307&quot; value=&quot;551&quot;/&gt;&lt;/object&gt;&lt;object type=&quot;3&quot; unique_id=&quot;11081&quot;&gt;&lt;property id=&quot;20148&quot; value=&quot;5&quot;/&gt;&lt;property id=&quot;20300&quot; value=&quot;スライド 10&quot;/&gt;&lt;property id=&quot;20307&quot; value=&quot;552&quot;/&gt;&lt;/object&gt;&lt;object type=&quot;3&quot; unique_id=&quot;11083&quot;&gt;&lt;property id=&quot;20148&quot; value=&quot;5&quot;/&gt;&lt;property id=&quot;20300&quot; value=&quot;スライド 12 - &amp;quot;ブラックホール&amp;#x0D;&amp;#x0A;あるのはわかった。&amp;#x0D;&amp;#x0A;しかし、&amp;#x0D;&amp;#x0A;誰も見たことはない。&amp;quot;&quot;/&gt;&lt;property id=&quot;20307&quot; value=&quot;554&quot;/&gt;&lt;/object&gt;&lt;object type=&quot;3&quot; unique_id=&quot;11084&quot;&gt;&lt;property id=&quot;20148&quot; value=&quot;5&quot;/&gt;&lt;property id=&quot;20300&quot; value=&quot;スライド 13 - &amp;quot;ブラックホールはどんなふうに見えるか？&amp;quot;&quot;/&gt;&lt;property id=&quot;20307&quot; value=&quot;555&quot;/&gt;&lt;/object&gt;&lt;object type=&quot;3&quot; unique_id=&quot;11085&quot;&gt;&lt;property id=&quot;20148&quot; value=&quot;5&quot;/&gt;&lt;property id=&quot;20300&quot; value=&quot;スライド 14 - &amp;quot;ブラックホールそのものは見えないが、その重力による光の屈折によって、中心部分に暗がりができる。またブラックホールの周囲の円盤（＝ブラックホ－ルに落ちてきた物質が作る）はドップラー効果で左右の明るさが変わる上、光の屈折（重力レンズ効&quot;/&gt;&lt;property id=&quot;20307&quot; value=&quot;556&quot;/&gt;&lt;/object&gt;&lt;object type=&quot;3&quot; unique_id=&quot;11086&quot;&gt;&lt;property id=&quot;20148&quot; value=&quot;5&quot;/&gt;&lt;property id=&quot;20300&quot; value=&quot;スライド 23 - &amp;quot;これまでの（センチ波～ミリ波）VLBIでは&amp;#x0D;&amp;#x0A;ブラックホール近傍は見えてない（←チャンネルを間違えていた）。&amp;#x0D;&amp;#x0A;だから、&amp;#x0D;&amp;#x0A;見えるチャンネル（周波数）で見れば良い。&amp;quot;&quot;/&gt;&lt;property id=&quot;20307&quot; value=&quot;557&quot;/&gt;&lt;/object&gt;&lt;object type=&quot;3&quot; unique_id=&quot;11087&quot;&gt;&lt;property id=&quot;20148&quot; value=&quot;5&quot;/&gt;&lt;property id=&quot;20300&quot; value=&quot;スライド 24 - &amp;quot;サブミリ波が&amp;#x0D;&amp;#x0A;ブラックホールの&amp;#x0D;&amp;#x0A;見えるチャンネル。&amp;#x0D;&amp;#x0A;（散乱しなくなるから）&amp;quot;&quot;/&gt;&lt;property id=&quot;20307&quot; value=&quot;558&quot;/&gt;&lt;/object&gt;&lt;object type=&quot;3&quot; unique_id=&quot;11088&quot;&gt;&lt;property id=&quot;20148&quot; value=&quot;5&quot;/&gt;&lt;property id=&quot;20300&quot; value=&quot;スライド 16&quot;/&gt;&lt;property id=&quot;20307&quot; value=&quot;559&quot;/&gt;&lt;/object&gt;&lt;object type=&quot;3&quot; unique_id=&quot;11089&quot;&gt;&lt;property id=&quot;20148&quot; value=&quot;5&quot;/&gt;&lt;property id=&quot;20300&quot; value=&quot;スライド 15&quot;/&gt;&lt;property id=&quot;20307&quot; value=&quot;560&quot;/&gt;&lt;/object&gt;&lt;object type=&quot;3&quot; unique_id=&quot;11090&quot;&gt;&lt;property id=&quot;20148&quot; value=&quot;5&quot;/&gt;&lt;property id=&quot;20300&quot; value=&quot;スライド 9&quot;/&gt;&lt;property id=&quot;20307&quot; value=&quot;561&quot;/&gt;&lt;/object&gt;&lt;object type=&quot;3&quot; unique_id=&quot;11091&quot;&gt;&lt;property id=&quot;20148&quot; value=&quot;5&quot;/&gt;&lt;property id=&quot;20300&quot; value=&quot;スライド 25&quot;/&gt;&lt;property id=&quot;20307&quot; value=&quot;562&quot;/&gt;&lt;/object&gt;&lt;object type=&quot;3&quot; unique_id=&quot;11092&quot;&gt;&lt;property id=&quot;20148&quot; value=&quot;5&quot;/&gt;&lt;property id=&quot;20300&quot; value=&quot;スライド 26&quot;/&gt;&lt;property id=&quot;20307&quot; value=&quot;563&quot;/&gt;&lt;/object&gt;&lt;object type=&quot;3&quot; unique_id=&quot;11093&quot;&gt;&lt;property id=&quot;20148&quot; value=&quot;5&quot;/&gt;&lt;property id=&quot;20300&quot; value=&quot;スライド 31&quot;/&gt;&lt;property id=&quot;20307&quot; value=&quot;565&quot;/&gt;&lt;/object&gt;&lt;object type=&quot;3&quot; unique_id=&quot;11094&quot;&gt;&lt;property id=&quot;20148&quot; value=&quot;5&quot;/&gt;&lt;property id=&quot;20300&quot; value=&quot;スライド 32&quot;/&gt;&lt;property id=&quot;20307&quot; value=&quot;566&quot;/&gt;&lt;/object&gt;&lt;object type=&quot;3&quot; unique_id=&quot;11729&quot;&gt;&lt;property id=&quot;20148&quot; value=&quot;5&quot;/&gt;&lt;property id=&quot;20300&quot; value=&quot;スライド 2 - &amp;quot;　20世紀末に&amp;#x0D;&amp;#x0A;ブラックホールの存在が確認された。&amp;#x0D;&amp;#x0A;M87（おとめ座銀河団の盟主）&amp;#x0D;&amp;#x0A;NGC4258（りょうけん座の銀河）&amp;#x0D;&amp;#x0A;SgrA*（我々の銀河系中心）&amp;#x0D;&amp;#x0A;&amp;quot;&quot;/&gt;&lt;property id=&quot;20307&quot; value=&quot;569&quot;/&gt;&lt;/object&gt;&lt;object type=&quot;3&quot; unique_id=&quot;11731&quot;&gt;&lt;property id=&quot;20148&quot; value=&quot;5&quot;/&gt;&lt;property id=&quot;20300&quot; value=&quot;スライド 6&quot;/&gt;&lt;property id=&quot;20307&quot; value=&quot;570&quot;/&gt;&lt;/object&gt;&lt;object type=&quot;3&quot; unique_id=&quot;11902&quot;&gt;&lt;property id=&quot;20148&quot; value=&quot;5&quot;/&gt;&lt;property id=&quot;20300&quot; value=&quot;スライド 11 - &amp;quot;　20世紀末に&amp;#x0D;&amp;#x0A;ブラックホールの存在は観測から確認。&amp;#x0D;&amp;#x0A;M87（おとめ座銀河団の盟主）&amp;#x0D;&amp;#x0A;NGC4258（りょうけん座の銀河）&amp;#x0D;&amp;#x0A;SgrA*（我々の銀河系中心）&amp;#x0D;&amp;#x0A;宇宙にはありふれた存在である&amp;quot;&quot;/&gt;&lt;property id=&quot;20307&quot; value=&quot;572&quot;/&gt;&lt;/object&gt;&lt;object type=&quot;3&quot; unique_id=&quot;12472&quot;&gt;&lt;property id=&quot;20148&quot; value=&quot;5&quot;/&gt;&lt;property id=&quot;20300&quot; value=&quot;スライド 17&quot;/&gt;&lt;property id=&quot;20307&quot; value=&quot;576&quot;/&gt;&lt;/object&gt;&lt;object type=&quot;3&quot; unique_id=&quot;12628&quot;&gt;&lt;property id=&quot;20148&quot; value=&quot;5&quot;/&gt;&lt;property id=&quot;20300&quot; value=&quot;スライド 3 - &amp;quot;　20世紀末に&amp;#x0D;&amp;#x0A;ブラックホールの存在が確認された。&amp;#x0D;&amp;#x0A;M87（おとめ座銀河団の盟主）&amp;#x0D;&amp;#x0A;NGC4258（りょうけん座の銀河）&amp;#x0D;&amp;#x0A;SgrA*（我々の銀河系中心）&amp;#x0D;&amp;#x0A;&amp;quot;&quot;/&gt;&lt;property id=&quot;20307&quot; value=&quot;583&quot;/&gt;&lt;/object&gt;&lt;object type=&quot;3&quot; unique_id=&quot;12629&quot;&gt;&lt;property id=&quot;20148&quot; value=&quot;5&quot;/&gt;&lt;property id=&quot;20300&quot; value=&quot;スライド 5 - &amp;quot;　20世紀末に&amp;#x0D;&amp;#x0A;ブラックホールの存在が確認された。&amp;#x0D;&amp;#x0A;M87（おとめ座銀河団の盟主）&amp;#x0D;&amp;#x0A;NGC4258（りょうけん座の銀河）&amp;#x0D;&amp;#x0A;SgrA*（我々の銀河系中心）&amp;#x0D;&amp;#x0A;&amp;quot;&quot;/&gt;&lt;property id=&quot;20307&quot; value=&quot;584&quot;/&gt;&lt;/object&gt;&lt;object type=&quot;3&quot; unique_id=&quot;12630&quot;&gt;&lt;property id=&quot;20148&quot; value=&quot;5&quot;/&gt;&lt;property id=&quot;20300&quot; value=&quot;スライド 8 - &amp;quot;　20世紀末に&amp;#x0D;&amp;#x0A;ブラックホールの存在が確認された。&amp;#x0D;&amp;#x0A;M87（おとめ座銀河団の盟主）&amp;#x0D;&amp;#x0A;NGC4258（りょうけん座の銀河）&amp;#x0D;&amp;#x0A;SgrA*（我々の銀河系中心）&amp;#x0D;&amp;#x0A;&amp;quot;&quot;/&gt;&lt;property id=&quot;20307&quot; value=&quot;585&quot;/&gt;&lt;/object&gt;&lt;object type=&quot;3&quot; unique_id=&quot;12881&quot;&gt;&lt;property id=&quot;20148&quot; value=&quot;5&quot;/&gt;&lt;property id=&quot;20300&quot; value=&quot;スライド 38&quot;/&gt;&lt;property id=&quot;20307&quot; value=&quot;586&quot;/&gt;&lt;/object&gt;&lt;object type=&quot;3&quot; unique_id=&quot;12882&quot;&gt;&lt;property id=&quot;20148&quot; value=&quot;5&quot;/&gt;&lt;property id=&quot;20300&quot; value=&quot;スライド 44&quot;/&gt;&lt;property id=&quot;20307&quot; value=&quot;587&quot;/&gt;&lt;/object&gt;&lt;object type=&quot;3&quot; unique_id=&quot;12970&quot;&gt;&lt;property id=&quot;20148&quot; value=&quot;5&quot;/&gt;&lt;property id=&quot;20300&quot; value=&quot;スライド 22 - &amp;quot;原図：ww.fjtakalab.ynu.ac.jp/.../VLBI/VLBI%8Du%8B%60050530.pdf &amp;quot;&quot;/&gt;&lt;property id=&quot;20307&quot; value=&quot;588&quot;/&gt;&lt;/object&gt;&lt;object type=&quot;3&quot; unique_id=&quot;13232&quot;&gt;&lt;property id=&quot;20148&quot; value=&quot;5&quot;/&gt;&lt;property id=&quot;20300&quot; value=&quot;スライド 18&quot;/&gt;&lt;property id=&quot;20307&quot; value=&quot;589&quot;/&gt;&lt;/object&gt;&lt;object type=&quot;3&quot; unique_id=&quot;13233&quot;&gt;&lt;property id=&quot;20148&quot; value=&quot;5&quot;/&gt;&lt;property id=&quot;20300&quot; value=&quot;スライド 19&quot;/&gt;&lt;property id=&quot;20307&quot; value=&quot;590&quot;/&gt;&lt;/object&gt;&lt;object type=&quot;3&quot; unique_id=&quot;13234&quot;&gt;&lt;property id=&quot;20148&quot; value=&quot;5&quot;/&gt;&lt;property id=&quot;20300&quot; value=&quot;スライド 20&quot;/&gt;&lt;property id=&quot;20307&quot; value=&quot;591&quot;/&gt;&lt;/object&gt;&lt;object type=&quot;3&quot; unique_id=&quot;13459&quot;&gt;&lt;property id=&quot;20148&quot; value=&quot;5&quot;/&gt;&lt;property id=&quot;20300&quot; value=&quot;スライド 21 - &amp;quot;Kerr&amp;#x0D;&amp;#x0A;ホール&amp;#x0D;&amp;#x0A;ADAF（H=1)、軸対称&amp;quot;&quot;/&gt;&lt;property id=&quot;20307&quot; value=&quot;592&quot;/&gt;&lt;/object&gt;&lt;object type=&quot;3&quot; unique_id=&quot;13658&quot;&gt;&lt;property id=&quot;20148&quot; value=&quot;5&quot;/&gt;&lt;property id=&quot;20300&quot; value=&quot;スライド 45 - &amp;quot;電波干渉計、VLBI&amp;quot;&quot;/&gt;&lt;property id=&quot;20307&quot; value=&quot;593&quot;/&gt;&lt;/object&gt;&lt;object type=&quot;3&quot; unique_id=&quot;13659&quot;&gt;&lt;property id=&quot;20148&quot; value=&quot;5&quot;/&gt;&lt;property id=&quot;20300&quot; value=&quot;スライド 46&quot;/&gt;&lt;property id=&quot;20307&quot; value=&quot;594&quot;/&gt;&lt;/object&gt;&lt;object type=&quot;3&quot; unique_id=&quot;13660&quot;&gt;&lt;property id=&quot;20148&quot; value=&quot;5&quot;/&gt;&lt;property id=&quot;20300&quot; value=&quot;スライド 52&quot;/&gt;&lt;property id=&quot;20307&quot; value=&quot;595&quot;/&gt;&lt;/object&gt;&lt;object type=&quot;3&quot; unique_id=&quot;13661&quot;&gt;&lt;property id=&quot;20148&quot; value=&quot;5&quot;/&gt;&lt;property id=&quot;20300&quot; value=&quot;スライド 53&quot;/&gt;&lt;property id=&quot;20307&quot; value=&quot;597&quot;/&gt;&lt;/object&gt;&lt;object type=&quot;3&quot; unique_id=&quot;13662&quot;&gt;&lt;property id=&quot;20148&quot; value=&quot;5&quot;/&gt;&lt;property id=&quot;20300&quot; value=&quot;スライド 54&quot;/&gt;&lt;property id=&quot;20307&quot; value=&quot;598&quot;/&gt;&lt;/object&gt;&lt;object type=&quot;3&quot; unique_id=&quot;13701&quot;&gt;&lt;property id=&quot;20148&quot; value=&quot;5&quot;/&gt;&lt;property id=&quot;20300&quot; value=&quot;スライド 47&quot;/&gt;&lt;property id=&quot;20307&quot; value=&quot;599&quot;/&gt;&lt;/object&gt;&lt;object type=&quot;3&quot; unique_id=&quot;13858&quot;&gt;&lt;property id=&quot;20148&quot; value=&quot;5&quot;/&gt;&lt;property id=&quot;20300&quot; value=&quot;スライド 48&quot;/&gt;&lt;property id=&quot;20307&quot; value=&quot;600&quot;/&gt;&lt;/object&gt;&lt;object type=&quot;3&quot; unique_id=&quot;14196&quot;&gt;&lt;property id=&quot;20148&quot; value=&quot;5&quot;/&gt;&lt;property id=&quot;20300&quot; value=&quot;スライド 49&quot;/&gt;&lt;property id=&quot;20307&quot; value=&quot;601&quot;/&gt;&lt;/object&gt;&lt;object type=&quot;3&quot; unique_id=&quot;14197&quot;&gt;&lt;property id=&quot;20148&quot; value=&quot;5&quot;/&gt;&lt;property id=&quot;20300&quot; value=&quot;スライド 51&quot;/&gt;&lt;property id=&quot;20307&quot; value=&quot;602&quot;/&gt;&lt;/object&gt;&lt;object type=&quot;3&quot; unique_id=&quot;14198&quot;&gt;&lt;property id=&quot;20148&quot; value=&quot;5&quot;/&gt;&lt;property id=&quot;20300&quot; value=&quot;スライド 34&quot;/&gt;&lt;property id=&quot;20307&quot; value=&quot;605&quot;/&gt;&lt;/object&gt;&lt;object type=&quot;3&quot; unique_id=&quot;14199&quot;&gt;&lt;property id=&quot;20148&quot; value=&quot;5&quot;/&gt;&lt;property id=&quot;20300&quot; value=&quot;スライド 35 - &amp;quot;現在の技術水準で実現可能&amp;quot;&quot;/&gt;&lt;property id=&quot;20307&quot; value=&quot;646&quot;/&gt;&lt;/object&gt;&lt;object type=&quot;3&quot; unique_id=&quot;14200&quot;&gt;&lt;property id=&quot;20148&quot; value=&quot;5&quot;/&gt;&lt;property id=&quot;20300&quot; value=&quot;スライド 36&quot;/&gt;&lt;property id=&quot;20307&quot; value=&quot;647&quot;/&gt;&lt;/object&gt;&lt;object type=&quot;3&quot; unique_id=&quot;14201&quot;&gt;&lt;property id=&quot;20148&quot; value=&quot;5&quot;/&gt;&lt;property id=&quot;20300&quot; value=&quot;スライド 37 - &amp;quot;現在考えているのは&amp;#x0D;&amp;#x0A;「最速・最安値システム」&amp;#x0D;&amp;#x0A;どうせ最初はSgrA*だけが対象。&amp;quot;&quot;/&gt;&lt;property id=&quot;20307&quot; value=&quot;607&quot;/&gt;&lt;/object&gt;&lt;object type=&quot;3&quot; unique_id=&quot;14202&quot;&gt;&lt;property id=&quot;20148&quot; value=&quot;5&quot;/&gt;&lt;property id=&quot;20300&quot; value=&quot;スライド 39&quot;/&gt;&lt;property id=&quot;20307&quot; value=&quot;610&quot;/&gt;&lt;/object&gt;&lt;object type=&quot;3&quot; unique_id=&quot;14203&quot;&gt;&lt;property id=&quot;20148&quot; value=&quot;5&quot;/&gt;&lt;property id=&quot;20300&quot; value=&quot;スライド 40&quot;/&gt;&lt;property id=&quot;20307&quot; value=&quot;612&quot;/&gt;&lt;/object&gt;&lt;object type=&quot;3&quot; unique_id=&quot;14204&quot;&gt;&lt;property id=&quot;20148&quot; value=&quot;5&quot;/&gt;&lt;property id=&quot;20300&quot; value=&quot;スライド 41&quot;/&gt;&lt;property id=&quot;20307&quot; value=&quot;619&quot;/&gt;&lt;/object&gt;&lt;object type=&quot;3&quot; unique_id=&quot;14205&quot;&gt;&lt;property id=&quot;20148&quot; value=&quot;5&quot;/&gt;&lt;property id=&quot;20300&quot; value=&quot;スライド 42&quot;/&gt;&lt;property id=&quot;20307&quot; value=&quot;645&quot;/&gt;&lt;/object&gt;&lt;object type=&quot;3&quot; unique_id=&quot;14206&quot;&gt;&lt;property id=&quot;20148&quot; value=&quot;5&quot;/&gt;&lt;property id=&quot;20300&quot; value=&quot;スライド 43&quot;/&gt;&lt;property id=&quot;20307&quot; value=&quot;644&quot;/&gt;&lt;/object&gt;&lt;object type=&quot;3&quot; unique_id=&quot;14207&quot;&gt;&lt;property id=&quot;20148&quot; value=&quot;5&quot;/&gt;&lt;property id=&quot;20300&quot; value=&quot;スライド 50 - &amp;quot;原図：ww.fjtakalab.ynu.ac.jp/.../VLBI/VLBI%8Du%8B%60050530.pdf &amp;quot;&quot;/&gt;&lt;property id=&quot;20307&quot; value=&quot;648&quot;/&gt;&lt;/object&gt;&lt;object type=&quot;3&quot; unique_id=&quot;14572&quot;&gt;&lt;property id=&quot;20148&quot; value=&quot;5&quot;/&gt;&lt;property id=&quot;20300&quot; value=&quot;スライド 27&quot;/&gt;&lt;property id=&quot;20307&quot; value=&quot;651&quot;/&gt;&lt;/object&gt;&lt;object type=&quot;3&quot; unique_id=&quot;14573&quot;&gt;&lt;property id=&quot;20148&quot; value=&quot;5&quot;/&gt;&lt;property id=&quot;20300&quot; value=&quot;スライド 28&quot;/&gt;&lt;property id=&quot;20307&quot; value=&quot;650&quot;/&gt;&lt;/object&gt;&lt;object type=&quot;3&quot; unique_id=&quot;14574&quot;&gt;&lt;property id=&quot;20148&quot; value=&quot;5&quot;/&gt;&lt;property id=&quot;20300&quot; value=&quot;スライド 29&quot;/&gt;&lt;property id=&quot;20307&quot; value=&quot;649&quot;/&gt;&lt;/object&gt;&lt;object type=&quot;3&quot; unique_id=&quot;14575&quot;&gt;&lt;property id=&quot;20148&quot; value=&quot;5&quot;/&gt;&lt;property id=&quot;20300&quot; value=&quot;スライド 30&quot;/&gt;&lt;property id=&quot;20307&quot; value=&quot;652&quot;/&gt;&lt;/object&gt;&lt;object type=&quot;3&quot; unique_id=&quot;17320&quot;&gt;&lt;property id=&quot;20148&quot; value=&quot;5&quot;/&gt;&lt;property id=&quot;20300&quot; value=&quot;スライド 55&quot;/&gt;&lt;property id=&quot;20307&quot; value=&quot;653&quot;/&gt;&lt;/object&gt;&lt;object type=&quot;3&quot; unique_id=&quot;17321&quot;&gt;&lt;property id=&quot;20148&quot; value=&quot;5&quot;/&gt;&lt;property id=&quot;20300&quot; value=&quot;スライド 56&quot;/&gt;&lt;property id=&quot;20307&quot; value=&quot;654&quot;/&gt;&lt;/object&gt;&lt;object type=&quot;3&quot; unique_id=&quot;17322&quot;&gt;&lt;property id=&quot;20148&quot; value=&quot;5&quot;/&gt;&lt;property id=&quot;20300&quot; value=&quot;スライド 57 - &amp;quot;最速・最安値システムで&amp;#x0D;&amp;#x0A;まずはSgrA*だけ狙う。&amp;quot;&quot;/&gt;&lt;property id=&quot;20307&quot; value=&quot;655&quot;/&gt;&lt;/object&gt;&lt;object type=&quot;3&quot; unique_id=&quot;17323&quot;&gt;&lt;property id=&quot;20148&quot; value=&quot;5&quot;/&gt;&lt;property id=&quot;20300&quot; value=&quot;スライド 58&quot;/&gt;&lt;property id=&quot;20307&quot; value=&quot;656&quot;/&gt;&lt;/object&gt;&lt;object type=&quot;3&quot; unique_id=&quot;17324&quot;&gt;&lt;property id=&quot;20148&quot; value=&quot;5&quot;/&gt;&lt;property id=&quot;20300&quot; value=&quot;スライド 59&quot;/&gt;&lt;property id=&quot;20307&quot; value=&quot;657&quot;/&gt;&lt;/object&gt;&lt;object type=&quot;3&quot; unique_id=&quot;17325&quot;&gt;&lt;property id=&quot;20148&quot; value=&quot;5&quot;/&gt;&lt;property id=&quot;20300&quot; value=&quot;スライド 60&quot;/&gt;&lt;property id=&quot;20307&quot; value=&quot;658&quot;/&gt;&lt;/object&gt;&lt;object type=&quot;3&quot; unique_id=&quot;17326&quot;&gt;&lt;property id=&quot;20148&quot; value=&quot;5&quot;/&gt;&lt;property id=&quot;20300&quot; value=&quot;スライド 61&quot;/&gt;&lt;property id=&quot;20307&quot; value=&quot;659&quot;/&gt;&lt;/object&gt;&lt;object type=&quot;3&quot; unique_id=&quot;17327&quot;&gt;&lt;property id=&quot;20148&quot; value=&quot;5&quot;/&gt;&lt;property id=&quot;20300&quot; value=&quot;スライド 62&quot;/&gt;&lt;property id=&quot;20307&quot; value=&quot;660&quot;/&gt;&lt;/object&gt;&lt;object type=&quot;3&quot; unique_id=&quot;17328&quot;&gt;&lt;property id=&quot;20148&quot; value=&quot;5&quot;/&gt;&lt;property id=&quot;20300&quot; value=&quot;スライド 63 - &amp;quot;最速・最安値システム&amp;quot;&quot;/&gt;&lt;property id=&quot;20307&quot; value=&quot;661&quot;/&gt;&lt;/object&gt;&lt;object type=&quot;3&quot; unique_id=&quot;17329&quot;&gt;&lt;property id=&quot;20148&quot; value=&quot;5&quot;/&gt;&lt;property id=&quot;20300&quot; value=&quot;スライド 64&quot;/&gt;&lt;property id=&quot;20307&quot; value=&quot;662&quot;/&gt;&lt;/object&gt;&lt;object type=&quot;3&quot; unique_id=&quot;17330&quot;&gt;&lt;property id=&quot;20148&quot; value=&quot;5&quot;/&gt;&lt;property id=&quot;20300&quot; value=&quot;スライド 65 - &amp;quot;http://www.astro.phys.waseda.ac.jp/index.html&amp;quot;&quot;/&gt;&lt;property id=&quot;20307&quot; value=&quot;663&quot;/&gt;&lt;/object&gt;&lt;object type=&quot;3&quot; unique_id=&quot;17331&quot;&gt;&lt;property id=&quot;20148&quot; value=&quot;5&quot;/&gt;&lt;property id=&quot;20300&quot; value=&quot;スライド 66 - &amp;quot;http://www.astro.phys.waseda.ac.jp/index.html&amp;quot;&quot;/&gt;&lt;property id=&quot;20307&quot; value=&quot;664&quot;/&gt;&lt;/object&gt;&lt;object type=&quot;3&quot; unique_id=&quot;17332&quot;&gt;&lt;property id=&quot;20148&quot; value=&quot;5&quot;/&gt;&lt;property id=&quot;20300&quot; value=&quot;スライド 67&quot;/&gt;&lt;property id=&quot;20307&quot; value=&quot;665&quot;/&gt;&lt;/object&gt;&lt;object type=&quot;3&quot; unique_id=&quot;17333&quot;&gt;&lt;property id=&quot;20148&quot; value=&quot;5&quot;/&gt;&lt;property id=&quot;20300&quot; value=&quot;スライド 68&quot;/&gt;&lt;property id=&quot;20307&quot; value=&quot;666&quot;/&gt;&lt;/object&gt;&lt;object type=&quot;3&quot; unique_id=&quot;17334&quot;&gt;&lt;property id=&quot;20148&quot; value=&quot;5&quot;/&gt;&lt;property id=&quot;20300&quot; value=&quot;スライド 69&quot;/&gt;&lt;property id=&quot;20307&quot; value=&quot;667&quot;/&gt;&lt;/object&gt;&lt;object type=&quot;3&quot; unique_id=&quot;17335&quot;&gt;&lt;property id=&quot;20148&quot; value=&quot;5&quot;/&gt;&lt;property id=&quot;20300&quot; value=&quot;スライド 70&quot;/&gt;&lt;property id=&quot;20307&quot; value=&quot;668&quot;/&gt;&lt;/object&gt;&lt;object type=&quot;3&quot; unique_id=&quot;17336&quot;&gt;&lt;property id=&quot;20148&quot; value=&quot;5&quot;/&gt;&lt;property id=&quot;20300&quot; value=&quot;スライド 71&quot;/&gt;&lt;property id=&quot;20307&quot; value=&quot;669&quot;/&gt;&lt;/object&gt;&lt;object type=&quot;3&quot; unique_id=&quot;17337&quot;&gt;&lt;property id=&quot;20148&quot; value=&quot;5&quot;/&gt;&lt;property id=&quot;20300&quot; value=&quot;スライド 72&quot;/&gt;&lt;property id=&quot;20307&quot; value=&quot;670&quot;/&gt;&lt;/object&gt;&lt;object type=&quot;3&quot; unique_id=&quot;17338&quot;&gt;&lt;property id=&quot;20148&quot; value=&quot;5&quot;/&gt;&lt;property id=&quot;20300&quot; value=&quot;スライド 73&quot;/&gt;&lt;property id=&quot;20307&quot; value=&quot;671&quot;/&gt;&lt;/object&gt;&lt;object type=&quot;3&quot; unique_id=&quot;17339&quot;&gt;&lt;property id=&quot;20148&quot; value=&quot;5&quot;/&gt;&lt;property id=&quot;20300&quot; value=&quot;スライド 74&quot;/&gt;&lt;property id=&quot;20307&quot; value=&quot;672&quot;/&gt;&lt;/object&gt;&lt;object type=&quot;3&quot; unique_id=&quot;17340&quot;&gt;&lt;property id=&quot;20148&quot; value=&quot;5&quot;/&gt;&lt;property id=&quot;20300&quot; value=&quot;スライド 75&quot;/&gt;&lt;property id=&quot;20307&quot; value=&quot;673&quot;/&gt;&lt;/object&gt;&lt;object type=&quot;3&quot; unique_id=&quot;17341&quot;&gt;&lt;property id=&quot;20148&quot; value=&quot;5&quot;/&gt;&lt;property id=&quot;20300&quot; value=&quot;スライド 76&quot;/&gt;&lt;property id=&quot;20307&quot; value=&quot;674&quot;/&gt;&lt;/object&gt;&lt;object type=&quot;3&quot; unique_id=&quot;17342&quot;&gt;&lt;property id=&quot;20148&quot; value=&quot;5&quot;/&gt;&lt;property id=&quot;20300&quot; value=&quot;スライド 77&quot;/&gt;&lt;property id=&quot;20307&quot; value=&quot;675&quot;/&gt;&lt;/object&gt;&lt;object type=&quot;3&quot; unique_id=&quot;17343&quot;&gt;&lt;property id=&quot;20148&quot; value=&quot;5&quot;/&gt;&lt;property id=&quot;20300&quot; value=&quot;スライド 78 - &amp;quot;副鏡上部より下をみる&amp;quot;&quot;/&gt;&lt;property id=&quot;20307&quot; value=&quot;676&quot;/&gt;&lt;/object&gt;&lt;object type=&quot;3&quot; unique_id=&quot;17344&quot;&gt;&lt;property id=&quot;20148&quot; value=&quot;5&quot;/&gt;&lt;property id=&quot;20300&quot; value=&quot;スライド 79 - &amp;quot;テレビ中継車SNGいろいろ&amp;quot;&quot;/&gt;&lt;property id=&quot;20307&quot; value=&quot;677&quot;/&gt;&lt;/object&gt;&lt;object type=&quot;3&quot; unique_id=&quot;17345&quot;&gt;&lt;property id=&quot;20148&quot; value=&quot;5&quot;/&gt;&lt;property id=&quot;20300&quot; value=&quot;スライド 80&quot;/&gt;&lt;property id=&quot;20307&quot; value=&quot;678&quot;/&gt;&lt;/object&gt;&lt;object type=&quot;3&quot; unique_id=&quot;17346&quot;&gt;&lt;property id=&quot;20148&quot; value=&quot;5&quot;/&gt;&lt;property id=&quot;20300&quot; value=&quot;スライド 81&quot;/&gt;&lt;property id=&quot;20307&quot; value=&quot;679&quot;/&gt;&lt;/object&gt;&lt;object type=&quot;3&quot; unique_id=&quot;17347&quot;&gt;&lt;property id=&quot;20148&quot; value=&quot;5&quot;/&gt;&lt;property id=&quot;20300&quot; value=&quot;スライド 82&quot;/&gt;&lt;property id=&quot;20307&quot; value=&quot;680&quot;/&gt;&lt;/object&gt;&lt;object type=&quot;3&quot; unique_id=&quot;17348&quot;&gt;&lt;property id=&quot;20148&quot; value=&quot;5&quot;/&gt;&lt;property id=&quot;20300&quot; value=&quot;スライド 83&quot;/&gt;&lt;property id=&quot;20307&quot; value=&quot;681&quot;/&gt;&lt;/object&gt;&lt;object type=&quot;3&quot; unique_id=&quot;17349&quot;&gt;&lt;property id=&quot;20148&quot; value=&quot;5&quot;/&gt;&lt;property id=&quot;20300&quot; value=&quot;スライド 84 - &amp;quot;これは２０ｍ&amp;quot;&quot;/&gt;&lt;property id=&quot;20307&quot; value=&quot;682&quot;/&gt;&lt;/object&gt;&lt;object type=&quot;3&quot; unique_id=&quot;17350&quot;&gt;&lt;property id=&quot;20148&quot; value=&quot;5&quot;/&gt;&lt;property id=&quot;20300&quot; value=&quot;スライド 85&quot;/&gt;&lt;property id=&quot;20307&quot; value=&quot;683&quot;/&gt;&lt;/object&gt;&lt;object type=&quot;3&quot; unique_id=&quot;17351&quot;&gt;&lt;property id=&quot;20148&quot; value=&quot;5&quot;/&gt;&lt;property id=&quot;20300&quot; value=&quot;スライド 86&quot;/&gt;&lt;property id=&quot;20307&quot; value=&quot;684&quot;/&gt;&lt;/object&gt;&lt;object type=&quot;3&quot; unique_id=&quot;17352&quot;&gt;&lt;property id=&quot;20148&quot; value=&quot;5&quot;/&gt;&lt;property id=&quot;20300&quot; value=&quot;スライド 87&quot;/&gt;&lt;property id=&quot;20307&quot; value=&quot;685&quot;/&gt;&lt;/object&gt;&lt;object type=&quot;3&quot; unique_id=&quot;17353&quot;&gt;&lt;property id=&quot;20148&quot; value=&quot;5&quot;/&gt;&lt;property id=&quot;20300&quot; value=&quot;スライド 88&quot;/&gt;&lt;property id=&quot;20307&quot; value=&quot;686&quot;/&gt;&lt;/object&gt;&lt;object type=&quot;3&quot; unique_id=&quot;17354&quot;&gt;&lt;property id=&quot;20148&quot; value=&quot;5&quot;/&gt;&lt;property id=&quot;20300&quot; value=&quot;スライド 89&quot;/&gt;&lt;property id=&quot;20307&quot; value=&quot;687&quot;/&gt;&lt;/object&gt;&lt;object type=&quot;3&quot; unique_id=&quot;17355&quot;&gt;&lt;property id=&quot;20148&quot; value=&quot;5&quot;/&gt;&lt;property id=&quot;20300&quot; value=&quot;スライド 90&quot;/&gt;&lt;property id=&quot;20307&quot; value=&quot;688&quot;/&gt;&lt;/object&gt;&lt;object type=&quot;3&quot; unique_id=&quot;17356&quot;&gt;&lt;property id=&quot;20148&quot; value=&quot;5&quot;/&gt;&lt;property id=&quot;20300&quot; value=&quot;スライド 91&quot;/&gt;&lt;property id=&quot;20307&quot; value=&quot;689&quot;/&gt;&lt;/object&gt;&lt;object type=&quot;3&quot; unique_id=&quot;17357&quot;&gt;&lt;property id=&quot;20148&quot; value=&quot;5&quot;/&gt;&lt;property id=&quot;20300&quot; value=&quot;スライド 92&quot;/&gt;&lt;property id=&quot;20307&quot; value=&quot;690&quot;/&gt;&lt;/object&gt;&lt;object type=&quot;3&quot; unique_id=&quot;17358&quot;&gt;&lt;property id=&quot;20148&quot; value=&quot;5&quot;/&gt;&lt;property id=&quot;20300&quot; value=&quot;スライド 93 - &amp;quot;３０ｍ鏡&amp;quot;&quot;/&gt;&lt;property id=&quot;20307&quot; value=&quot;691&quot;/&gt;&lt;/object&gt;&lt;object type=&quot;3&quot; unique_id=&quot;17359&quot;&gt;&lt;property id=&quot;20148&quot; value=&quot;5&quot;/&gt;&lt;property id=&quot;20300&quot; value=&quot;スライド 94&quot;/&gt;&lt;property id=&quot;20307&quot; value=&quot;692&quot;/&gt;&lt;/object&gt;&lt;object type=&quot;3&quot; unique_id=&quot;17360&quot;&gt;&lt;property id=&quot;20148&quot; value=&quot;5&quot;/&gt;&lt;property id=&quot;20300&quot; value=&quot;スライド 95 - &amp;quot;http://www.astrophotoclub.com/hansya2.htm&amp;quot;&quot;/&gt;&lt;property id=&quot;20307&quot; value=&quot;693&quot;/&gt;&lt;/object&gt;&lt;object type=&quot;3&quot; unique_id=&quot;17361&quot;&gt;&lt;property id=&quot;20148&quot; value=&quot;5&quot;/&gt;&lt;property id=&quot;20300&quot; value=&quot;スライド 96&quot;/&gt;&lt;property id=&quot;20307&quot; value=&quot;694&quot;/&gt;&lt;/object&gt;&lt;object type=&quot;3&quot; unique_id=&quot;17362&quot;&gt;&lt;property id=&quot;20148&quot; value=&quot;5&quot;/&gt;&lt;property id=&quot;20300&quot; value=&quot;スライド 97&quot;/&gt;&lt;property id=&quot;20307&quot; value=&quot;695&quot;/&gt;&lt;/object&gt;&lt;object type=&quot;3&quot; unique_id=&quot;17363&quot;&gt;&lt;property id=&quot;20148&quot; value=&quot;5&quot;/&gt;&lt;property id=&quot;20300&quot; value=&quot;スライド 98&quot;/&gt;&lt;property id=&quot;20307&quot; value=&quot;696&quot;/&gt;&lt;/object&gt;&lt;object type=&quot;3&quot; unique_id=&quot;17364&quot;&gt;&lt;property id=&quot;20148&quot; value=&quot;5&quot;/&gt;&lt;property id=&quot;20300&quot; value=&quot;スライド 99&quot;/&gt;&lt;property id=&quot;20307&quot; value=&quot;697&quot;/&gt;&lt;/object&gt;&lt;object type=&quot;3&quot; unique_id=&quot;17365&quot;&gt;&lt;property id=&quot;20148&quot; value=&quot;5&quot;/&gt;&lt;property id=&quot;20300&quot; value=&quot;スライド 100 - &amp;quot;ホーンを軸上に置いた場合&amp;quot;&quot;/&gt;&lt;property id=&quot;20307&quot; value=&quot;698&quot;/&gt;&lt;/object&gt;&lt;object type=&quot;3&quot; unique_id=&quot;17366&quot;&gt;&lt;property id=&quot;20148&quot; value=&quot;5&quot;/&gt;&lt;property id=&quot;20300&quot; value=&quot;スライド 101 - &amp;quot;ホーンをオフセットさせた設計&amp;quot;&quot;/&gt;&lt;property id=&quot;20307&quot; value=&quot;699&quot;/&gt;&lt;/object&gt;&lt;object type=&quot;3&quot; unique_id=&quot;17367&quot;&gt;&lt;property id=&quot;20148&quot; value=&quot;5&quot;/&gt;&lt;property id=&quot;20300&quot; value=&quot;スライド 102&quot;/&gt;&lt;property id=&quot;20307&quot; value=&quot;700&quot;/&gt;&lt;/object&gt;&lt;object type=&quot;3&quot; unique_id=&quot;17368&quot;&gt;&lt;property id=&quot;20148&quot; value=&quot;5&quot;/&gt;&lt;property id=&quot;20300&quot; value=&quot;スライド 103&quot;/&gt;&lt;property id=&quot;20307&quot; value=&quot;701&quot;/&gt;&lt;/object&gt;&lt;/object&gt;&lt;/object&gt;&lt;/database&gt;"/>
  <p:tag name="SECTOMILLISECCONVERTED" val="1"/>
</p:tagLst>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4573</TotalTime>
  <Words>1167</Words>
  <Application>Microsoft Office PowerPoint</Application>
  <PresentationFormat>画面に合わせる (4:3)</PresentationFormat>
  <Paragraphs>223</Paragraphs>
  <Slides>45</Slides>
  <Notes>26</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45</vt:i4>
      </vt:variant>
    </vt:vector>
  </HeadingPairs>
  <TitlesOfParts>
    <vt:vector size="48" baseType="lpstr">
      <vt:lpstr>標準デザイン</vt:lpstr>
      <vt:lpstr>Acrobat Document</vt:lpstr>
      <vt:lpstr>スライド</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The existence of the black hole in the universe was confirmed  in the last century.  The best three convincing  black hole are:　  　M87  　NGC4258 (M106)  　SgrA* (Our Galactic Center)  </vt:lpstr>
      <vt:lpstr>　Using the VLBA,  a high velocity Keplarian  disk around the core was found. More than 1000km/sec at the radius of 0.13 pc means that the central mass exceeds 3.9 ×１０７Ｍsun.  Only within the radius of 0.3 ly  3.9×107 solar mass exists such a high density cannot be explained without black hole.</vt:lpstr>
      <vt:lpstr>From the dynamical measurements, all people believe the existence of black holes in the universe today, except relativists. But, no one has observed  them.  </vt:lpstr>
      <vt:lpstr>スライド 14</vt:lpstr>
      <vt:lpstr>Kerr  ADAF（H=1)、  Axis symmetric</vt:lpstr>
      <vt:lpstr>スライド 16</vt:lpstr>
      <vt:lpstr>The effect of charge on black hole shadow</vt:lpstr>
      <vt:lpstr>スライド 18</vt:lpstr>
      <vt:lpstr>スライド 19</vt:lpstr>
      <vt:lpstr> SgrA* has been investigated by VLBI again and again with cm to mm wave lengths, but all astronomers  failed to get the black hole (shadow) image.   Because the frequency channels they observed were different channel for receiving Black-hole-broadcasting.  So we only have to select the correct broadcasting black-hole channel. </vt:lpstr>
      <vt:lpstr>スライド 21</vt:lpstr>
      <vt:lpstr>スライド 22</vt:lpstr>
      <vt:lpstr>For Imaging a　Black Hole:</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miyoshi</dc:creator>
  <cp:lastModifiedBy>MiyoshiMakoto</cp:lastModifiedBy>
  <cp:revision>426</cp:revision>
  <dcterms:created xsi:type="dcterms:W3CDTF">2000-04-16T07:12:10Z</dcterms:created>
  <dcterms:modified xsi:type="dcterms:W3CDTF">2010-03-02T04:28:21Z</dcterms:modified>
</cp:coreProperties>
</file>