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57"/>
  </p:notesMasterIdLst>
  <p:sldIdLst>
    <p:sldId id="259" r:id="rId20"/>
    <p:sldId id="320" r:id="rId21"/>
    <p:sldId id="257" r:id="rId22"/>
    <p:sldId id="293" r:id="rId23"/>
    <p:sldId id="260" r:id="rId24"/>
    <p:sldId id="261" r:id="rId25"/>
    <p:sldId id="322" r:id="rId26"/>
    <p:sldId id="301" r:id="rId27"/>
    <p:sldId id="307" r:id="rId28"/>
    <p:sldId id="294" r:id="rId29"/>
    <p:sldId id="302" r:id="rId30"/>
    <p:sldId id="303" r:id="rId31"/>
    <p:sldId id="281" r:id="rId32"/>
    <p:sldId id="263" r:id="rId33"/>
    <p:sldId id="269" r:id="rId34"/>
    <p:sldId id="270" r:id="rId35"/>
    <p:sldId id="268" r:id="rId36"/>
    <p:sldId id="298" r:id="rId37"/>
    <p:sldId id="282" r:id="rId38"/>
    <p:sldId id="279" r:id="rId39"/>
    <p:sldId id="305" r:id="rId40"/>
    <p:sldId id="323" r:id="rId41"/>
    <p:sldId id="330" r:id="rId42"/>
    <p:sldId id="288" r:id="rId43"/>
    <p:sldId id="280" r:id="rId44"/>
    <p:sldId id="309" r:id="rId45"/>
    <p:sldId id="273" r:id="rId46"/>
    <p:sldId id="324" r:id="rId47"/>
    <p:sldId id="325" r:id="rId48"/>
    <p:sldId id="326" r:id="rId49"/>
    <p:sldId id="327" r:id="rId50"/>
    <p:sldId id="332" r:id="rId51"/>
    <p:sldId id="331" r:id="rId52"/>
    <p:sldId id="328" r:id="rId53"/>
    <p:sldId id="287" r:id="rId54"/>
    <p:sldId id="316" r:id="rId55"/>
    <p:sldId id="317" r:id="rId5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5pPr>
    <a:lvl6pPr marL="2286000" algn="l" defTabSz="914400" rtl="0" eaLnBrk="1" latinLnBrk="0" hangingPunct="1">
      <a:defRPr sz="42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6pPr>
    <a:lvl7pPr marL="2743200" algn="l" defTabSz="914400" rtl="0" eaLnBrk="1" latinLnBrk="0" hangingPunct="1">
      <a:defRPr sz="42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7pPr>
    <a:lvl8pPr marL="3200400" algn="l" defTabSz="914400" rtl="0" eaLnBrk="1" latinLnBrk="0" hangingPunct="1">
      <a:defRPr sz="42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8pPr>
    <a:lvl9pPr marL="3657600" algn="l" defTabSz="914400" rtl="0" eaLnBrk="1" latinLnBrk="0" hangingPunct="1">
      <a:defRPr sz="4200" kern="1200">
        <a:solidFill>
          <a:srgbClr val="414141"/>
        </a:solidFill>
        <a:latin typeface="Gill Sans Light" pitchFamily="1" charset="0"/>
        <a:ea typeface="ヒラギノ角ゴ ProN W3" pitchFamily="1" charset="-128"/>
        <a:cs typeface="+mn-cs"/>
        <a:sym typeface="Gill Sans Light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568" autoAdjust="0"/>
    <p:restoredTop sz="90929"/>
  </p:normalViewPr>
  <p:slideViewPr>
    <p:cSldViewPr>
      <p:cViewPr varScale="1">
        <p:scale>
          <a:sx n="50" d="100"/>
          <a:sy n="50" d="100"/>
        </p:scale>
        <p:origin x="-810" y="-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6739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</a:t>
            </a:r>
            <a:r>
              <a:rPr lang="en-US" altLang="ja-JP" noProof="0" smtClean="0"/>
              <a:t> </a:t>
            </a:r>
            <a:r>
              <a:rPr lang="ja-JP" altLang="en-US" noProof="0" smtClean="0"/>
              <a:t>テキストの書式設定</a:t>
            </a:r>
            <a:endParaRPr lang="en-US" altLang="ja-JP" noProof="0" smtClean="0"/>
          </a:p>
          <a:p>
            <a:pPr lvl="1"/>
            <a:r>
              <a:rPr lang="ja-JP" altLang="en-US" noProof="0" smtClean="0"/>
              <a:t>第</a:t>
            </a:r>
            <a:r>
              <a:rPr lang="en-US" altLang="ja-JP" noProof="0" smtClean="0"/>
              <a:t> 2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2"/>
            <a:r>
              <a:rPr lang="ja-JP" altLang="en-US" noProof="0" smtClean="0"/>
              <a:t>第</a:t>
            </a:r>
            <a:r>
              <a:rPr lang="en-US" altLang="ja-JP" noProof="0" smtClean="0"/>
              <a:t> 3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3"/>
            <a:r>
              <a:rPr lang="ja-JP" altLang="en-US" noProof="0" smtClean="0"/>
              <a:t>第</a:t>
            </a:r>
            <a:r>
              <a:rPr lang="en-US" altLang="ja-JP" noProof="0" smtClean="0"/>
              <a:t> 4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4"/>
            <a:r>
              <a:rPr lang="ja-JP" altLang="en-US" noProof="0" smtClean="0"/>
              <a:t>第</a:t>
            </a:r>
            <a:r>
              <a:rPr lang="en-US" altLang="ja-JP" noProof="0" smtClean="0"/>
              <a:t> 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1674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674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5696B0-C648-469A-9F0B-0637AED3864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pitchFamily="1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F20D7-BF30-48C6-8D28-59EE7393F85F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BAC07-61A5-4695-B463-ECB14B0E4E90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D5F93-7F8A-4D62-AFF6-A060711513D6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F313C-2835-4E3F-A468-3EF9C8F142C5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08546-C766-4D7E-9127-E0ED486BF9EF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CD46B-B311-4ADD-882C-C9BB24205654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4E369-A43C-4DA6-9EFA-EDABF2ED65C6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08AF6-B0A0-4721-8BCA-3A5F5D41E563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47FC0-DBC9-4C1D-B307-DB5DCD1F845C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A68FF-ABE7-4B2B-A6F4-973AA026DCAA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7B940-411A-4694-A6A4-454CE4FB73AB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08A86-624E-41A4-9ACD-F51D1A695944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DAB2A-66DC-4B40-82C9-3F77F4208F2D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710837-4ADF-4CE8-8E4A-26A388B58FAA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D4FA8-05F7-492F-AB74-16BEB037C0B9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FAF1C-3DF1-4265-8149-C54542675D23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FD9EF0-38CF-4374-B3DB-FC4BE5CFC521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8D1B1-2B38-4447-8508-4517402AC9AD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F4B38-8968-4518-AEBD-0082550AA3A2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0226F-5C59-4929-9720-8DB040E435FD}" type="slidenum">
              <a:rPr lang="en-US" altLang="ja-JP" smtClean="0"/>
              <a:pPr/>
              <a:t>27</a:t>
            </a:fld>
            <a:endParaRPr lang="en-US" altLang="ja-JP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628B4-9194-44F6-BD8D-E551590778D9}" type="slidenum">
              <a:rPr lang="en-US" altLang="ja-JP" smtClean="0"/>
              <a:pPr/>
              <a:t>28</a:t>
            </a:fld>
            <a:endParaRPr lang="en-US" altLang="ja-JP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4DB59-B3EB-4F02-A9EF-F6BF64B00F7E}" type="slidenum">
              <a:rPr lang="en-US" altLang="ja-JP" smtClean="0"/>
              <a:pPr/>
              <a:t>29</a:t>
            </a:fld>
            <a:endParaRPr lang="en-US" altLang="ja-JP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316CD-A9DB-45AB-A352-8CF6F9252C6A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75E01-AE10-4A67-9739-14930A12FA40}" type="slidenum">
              <a:rPr lang="en-US" altLang="ja-JP" smtClean="0"/>
              <a:pPr/>
              <a:t>30</a:t>
            </a:fld>
            <a:endParaRPr lang="en-US" altLang="ja-JP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7E20F-957E-452F-9C3A-E5DF73340F51}" type="slidenum">
              <a:rPr lang="en-US" altLang="ja-JP" smtClean="0"/>
              <a:pPr/>
              <a:t>31</a:t>
            </a:fld>
            <a:endParaRPr lang="en-US" altLang="ja-JP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7E20F-957E-452F-9C3A-E5DF73340F51}" type="slidenum">
              <a:rPr lang="en-US" altLang="ja-JP" smtClean="0"/>
              <a:pPr/>
              <a:t>32</a:t>
            </a:fld>
            <a:endParaRPr lang="en-US" altLang="ja-JP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CC6FE-4A3D-4F76-8526-D83106D2B12D}" type="slidenum">
              <a:rPr lang="en-US" altLang="ja-JP" smtClean="0"/>
              <a:pPr/>
              <a:t>33</a:t>
            </a:fld>
            <a:endParaRPr lang="en-US" altLang="ja-JP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4DF7E-6B52-4EBE-BFE8-A2DCAC1D7BB8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D3D0B-9A97-4EA2-9E87-BFACAA143856}" type="slidenum">
              <a:rPr lang="en-US" altLang="ja-JP" smtClean="0"/>
              <a:pPr/>
              <a:t>35</a:t>
            </a:fld>
            <a:endParaRPr lang="en-US" altLang="ja-JP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D0DD1-A8D0-4437-B920-BC4CA8C0D19A}" type="slidenum">
              <a:rPr lang="en-US" altLang="ja-JP" smtClean="0"/>
              <a:pPr/>
              <a:t>36</a:t>
            </a:fld>
            <a:endParaRPr lang="en-US" altLang="ja-JP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3483A-A2EB-42E0-BED8-DB86105DBFE6}" type="slidenum">
              <a:rPr lang="en-US" altLang="ja-JP" smtClean="0"/>
              <a:pPr/>
              <a:t>37</a:t>
            </a:fld>
            <a:endParaRPr lang="en-US" altLang="ja-JP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091C6-C492-490D-8240-D1756ACD65AE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B6CE3-2416-4C15-891E-9A991FEFF0DC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8A933-B7F4-41DF-9917-C38090A32802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29724-487D-476F-8B5D-67AF0E61BB8A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FD340-F1B8-4A5A-9C70-49EDAFB018A3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6F914-38B2-4DA6-98BB-6083C7318311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7564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97790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2044700"/>
            <a:ext cx="3073400" cy="4521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2044700"/>
            <a:ext cx="9067800" cy="452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78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3782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3782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5600" y="254000"/>
            <a:ext cx="6070600" cy="923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78600" y="254000"/>
            <a:ext cx="6070600" cy="923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78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9232900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92329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458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458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56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3782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775200" y="1384300"/>
            <a:ext cx="1473200" cy="47879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1384300"/>
            <a:ext cx="4267200" cy="47879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78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56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3782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5600" y="5270500"/>
            <a:ext cx="6070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78600" y="5270500"/>
            <a:ext cx="6070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775200" y="1384300"/>
            <a:ext cx="1473200" cy="47879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1384300"/>
            <a:ext cx="4267200" cy="47879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5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78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6832600"/>
            <a:ext cx="3073400" cy="24511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6832600"/>
            <a:ext cx="9067800" cy="24511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5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78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 Light" pitchFamily="1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800" y="6832600"/>
            <a:ext cx="3073400" cy="24511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5600" y="6832600"/>
            <a:ext cx="9067800" cy="24511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044700"/>
            <a:ext cx="12293600" cy="323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270500"/>
            <a:ext cx="122936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3187700"/>
            <a:ext cx="58928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122936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58928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58928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54000"/>
            <a:ext cx="12293600" cy="923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04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635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016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397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1778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2235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2692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3149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360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04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685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066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447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1828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04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685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066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447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1828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46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685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066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447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1828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228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2743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3200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3657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685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066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447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1828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228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2743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3200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3657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384300"/>
            <a:ext cx="58928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876800"/>
            <a:ext cx="58928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122936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122936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2286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5080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4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8255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4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1430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4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1460500" indent="-2286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4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19177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4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23749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4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28321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4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3289300" indent="-2286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1" charset="0"/>
        <a:buChar char="•"/>
        <a:defRPr sz="34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384300"/>
            <a:ext cx="58928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876800"/>
            <a:ext cx="58928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225800"/>
            <a:ext cx="122936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832600"/>
            <a:ext cx="122936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77200"/>
            <a:ext cx="122936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832600"/>
            <a:ext cx="122936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77200"/>
            <a:ext cx="122936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 Light" pitchFamily="1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 Light" pitchFamily="1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 Light" pitchFamily="1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 Light" pitchFamily="1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 Light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1" charset="0"/>
          <a:ea typeface="ヒラギノ角ゴ ProN W3" pitchFamily="1" charset="-128"/>
          <a:sym typeface="Gill Sans Light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sym typeface="Gill Sans Light" pitchFamily="1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7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4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0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5.png"/><Relationship Id="rId2" Type="http://schemas.openxmlformats.org/officeDocument/2006/relationships/video" Target="file:///C:\Users\takahashi\Documents\&#30330;&#34920;\2009\2010osaka-BH\beta02-jz-eta0005.avi" TargetMode="External"/><Relationship Id="rId1" Type="http://schemas.openxmlformats.org/officeDocument/2006/relationships/video" Target="file:///C:\Users\takahashi\Documents\&#30330;&#34920;\2009\2010osaka-BH\beta02-ro-eta0005.avi" TargetMode="Externa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2.jpe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82.jpe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200" b="0" i="0" u="none" strike="noStrike" cap="none" normalizeH="0" baseline="0" smtClean="0">
              <a:ln>
                <a:noFill/>
              </a:ln>
              <a:solidFill>
                <a:srgbClr val="414141"/>
              </a:solidFill>
              <a:effectLst/>
              <a:latin typeface="Gill Sans Light" pitchFamily="1" charset="0"/>
              <a:ea typeface="ヒラギノ角ゴ ProN W3" pitchFamily="1" charset="-128"/>
              <a:sym typeface="Gill Sans Light" pitchFamily="1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302" y="1972979"/>
            <a:ext cx="7379298" cy="77806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358732" y="0"/>
            <a:ext cx="12293600" cy="28194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rgbClr val="FFFF00"/>
                </a:solidFill>
              </a:rPr>
              <a:t>相対論的抵抗性磁気流体</a:t>
            </a:r>
            <a:r>
              <a:rPr lang="en-US" altLang="ja-JP" dirty="0" smtClean="0">
                <a:solidFill>
                  <a:srgbClr val="FFFF00"/>
                </a:solidFill>
              </a:rPr>
              <a:t/>
            </a:r>
            <a:br>
              <a:rPr lang="en-US" altLang="ja-JP" dirty="0" smtClean="0">
                <a:solidFill>
                  <a:srgbClr val="FFFF00"/>
                </a:solidFill>
              </a:rPr>
            </a:br>
            <a:r>
              <a:rPr lang="ja-JP" altLang="en-US" dirty="0" smtClean="0">
                <a:solidFill>
                  <a:srgbClr val="FFFF00"/>
                </a:solidFill>
              </a:rPr>
              <a:t>方程式の近似リーマン解法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294" y="8001000"/>
            <a:ext cx="12293600" cy="1752600"/>
          </a:xfrm>
        </p:spPr>
        <p:txBody>
          <a:bodyPr/>
          <a:lstStyle/>
          <a:p>
            <a:pPr marL="0" indent="0" eaLnBrk="1" hangingPunct="1"/>
            <a:r>
              <a:rPr lang="ja-JP" altLang="en-US" dirty="0" smtClean="0">
                <a:solidFill>
                  <a:srgbClr val="FFFF00"/>
                </a:solidFill>
              </a:rPr>
              <a:t>高橋</a:t>
            </a:r>
            <a:r>
              <a:rPr lang="en-US" altLang="ja-JP" dirty="0" smtClean="0">
                <a:solidFill>
                  <a:srgbClr val="FFFF00"/>
                </a:solidFill>
              </a:rPr>
              <a:t> </a:t>
            </a:r>
            <a:r>
              <a:rPr lang="ja-JP" altLang="en-US" dirty="0" smtClean="0">
                <a:solidFill>
                  <a:srgbClr val="FFFF00"/>
                </a:solidFill>
              </a:rPr>
              <a:t>博之</a:t>
            </a:r>
            <a:r>
              <a:rPr lang="en-US" altLang="ja-JP" baseline="30000" dirty="0" smtClean="0">
                <a:solidFill>
                  <a:srgbClr val="FFFF00"/>
                </a:solidFill>
              </a:rPr>
              <a:t>1</a:t>
            </a:r>
          </a:p>
          <a:p>
            <a:pPr marL="0" indent="0" eaLnBrk="1" hangingPunct="1"/>
            <a:r>
              <a:rPr lang="ja-JP" altLang="en-US" dirty="0" smtClean="0">
                <a:solidFill>
                  <a:srgbClr val="FFFF00"/>
                </a:solidFill>
              </a:rPr>
              <a:t>松本仁</a:t>
            </a:r>
            <a:r>
              <a:rPr lang="en-US" altLang="ja-JP" baseline="30000" dirty="0" smtClean="0">
                <a:solidFill>
                  <a:srgbClr val="FFFF00"/>
                </a:solidFill>
              </a:rPr>
              <a:t>2 </a:t>
            </a:r>
            <a:r>
              <a:rPr lang="ja-JP" altLang="en-US" dirty="0" err="1" smtClean="0">
                <a:solidFill>
                  <a:srgbClr val="FFFF00"/>
                </a:solidFill>
              </a:rPr>
              <a:t>、</a:t>
            </a:r>
            <a:r>
              <a:rPr lang="ja-JP" altLang="en-US" dirty="0" smtClean="0">
                <a:solidFill>
                  <a:srgbClr val="FFFF00"/>
                </a:solidFill>
              </a:rPr>
              <a:t>政田洋平</a:t>
            </a:r>
            <a:r>
              <a:rPr lang="en-US" altLang="ja-JP" baseline="30000" dirty="0" smtClean="0">
                <a:solidFill>
                  <a:srgbClr val="FFFF00"/>
                </a:solidFill>
              </a:rPr>
              <a:t>1 </a:t>
            </a:r>
            <a:r>
              <a:rPr lang="ja-JP" altLang="en-US" dirty="0" err="1" smtClean="0">
                <a:solidFill>
                  <a:srgbClr val="FFFF00"/>
                </a:solidFill>
              </a:rPr>
              <a:t>、</a:t>
            </a:r>
            <a:r>
              <a:rPr lang="ja-JP" altLang="en-US" dirty="0" smtClean="0">
                <a:solidFill>
                  <a:srgbClr val="FFFF00"/>
                </a:solidFill>
              </a:rPr>
              <a:t>工藤哲洋</a:t>
            </a:r>
            <a:r>
              <a:rPr lang="en-US" altLang="ja-JP" baseline="30000" dirty="0" smtClean="0">
                <a:solidFill>
                  <a:srgbClr val="FFFF00"/>
                </a:solidFill>
              </a:rPr>
              <a:t>1</a:t>
            </a:r>
          </a:p>
          <a:p>
            <a:pPr marL="0" indent="0" eaLnBrk="1" hangingPunct="1"/>
            <a:r>
              <a:rPr lang="en-US" altLang="ja-JP" dirty="0" smtClean="0">
                <a:solidFill>
                  <a:srgbClr val="FFFF00"/>
                </a:solidFill>
              </a:rPr>
              <a:t>1:</a:t>
            </a:r>
            <a:r>
              <a:rPr lang="ja-JP" altLang="en-US" dirty="0" smtClean="0">
                <a:solidFill>
                  <a:srgbClr val="FFFF00"/>
                </a:solidFill>
              </a:rPr>
              <a:t>国立天文台、</a:t>
            </a:r>
            <a:r>
              <a:rPr lang="en-US" altLang="ja-JP" dirty="0" smtClean="0">
                <a:solidFill>
                  <a:srgbClr val="FFFF00"/>
                </a:solidFill>
              </a:rPr>
              <a:t>2:</a:t>
            </a:r>
            <a:r>
              <a:rPr lang="ja-JP" altLang="en-US" dirty="0" smtClean="0">
                <a:solidFill>
                  <a:srgbClr val="FFFF00"/>
                </a:solidFill>
              </a:rPr>
              <a:t>京都大学</a:t>
            </a:r>
          </a:p>
        </p:txBody>
      </p:sp>
      <p:pic>
        <p:nvPicPr>
          <p:cNvPr id="9" name="図 8" descr="re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7110" y="2805098"/>
            <a:ext cx="1284886" cy="556783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0" name="テキスト ボックス 9"/>
          <p:cNvSpPr txBox="1"/>
          <p:nvPr/>
        </p:nvSpPr>
        <p:spPr>
          <a:xfrm>
            <a:off x="10575908" y="809151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FF00"/>
                </a:solidFill>
              </a:rPr>
              <a:t>Watanabe &amp;Yokoyama ‘06</a:t>
            </a:r>
            <a:endParaRPr kumimoji="1" lang="ja-JP" altLang="en-US" sz="1800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01740" y="78057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800" dirty="0" err="1" smtClean="0">
                <a:solidFill>
                  <a:srgbClr val="FFFF00"/>
                </a:solidFill>
              </a:rPr>
              <a:t>Nasa</a:t>
            </a:r>
            <a:endParaRPr kumimoji="1" lang="ja-JP" alt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800100" y="5321300"/>
            <a:ext cx="5956300" cy="1651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800100" y="3162300"/>
            <a:ext cx="4699000" cy="20955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24" name="AutoShape 3"/>
          <p:cNvSpPr>
            <a:spLocks/>
          </p:cNvSpPr>
          <p:nvPr/>
        </p:nvSpPr>
        <p:spPr bwMode="auto">
          <a:xfrm>
            <a:off x="6934200" y="4152900"/>
            <a:ext cx="5956300" cy="1511300"/>
          </a:xfrm>
          <a:prstGeom prst="roundRect">
            <a:avLst>
              <a:gd name="adj" fmla="val 12602"/>
            </a:avLst>
          </a:prstGeom>
          <a:solidFill>
            <a:srgbClr val="FF6FCF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title"/>
          </p:nvPr>
        </p:nvSpPr>
        <p:spPr>
          <a:xfrm>
            <a:off x="355600" y="-381000"/>
            <a:ext cx="12293600" cy="2438400"/>
          </a:xfrm>
        </p:spPr>
        <p:txBody>
          <a:bodyPr/>
          <a:lstStyle/>
          <a:p>
            <a:pPr eaLnBrk="1" hangingPunct="1"/>
            <a:r>
              <a:rPr lang="ja-JP" altLang="en-US" smtClean="0"/>
              <a:t>近似リーマン解法</a:t>
            </a: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0" y="2298700"/>
            <a:ext cx="261143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27" name="Line 6"/>
          <p:cNvSpPr>
            <a:spLocks noChangeShapeType="1"/>
          </p:cNvSpPr>
          <p:nvPr/>
        </p:nvSpPr>
        <p:spPr bwMode="auto">
          <a:xfrm flipH="1">
            <a:off x="8153400" y="8813800"/>
            <a:ext cx="37814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10058400" y="6489700"/>
            <a:ext cx="0" cy="23241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 flipH="1">
            <a:off x="10061575" y="7159625"/>
            <a:ext cx="1643063" cy="164306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8397875" y="7146925"/>
            <a:ext cx="1643063" cy="164306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723900" y="7213600"/>
          <a:ext cx="6148388" cy="2362200"/>
        </p:xfrm>
        <a:graphic>
          <a:graphicData uri="http://schemas.openxmlformats.org/drawingml/2006/table">
            <a:tbl>
              <a:tblPr/>
              <a:tblGrid>
                <a:gridCol w="2049463"/>
                <a:gridCol w="2049462"/>
                <a:gridCol w="2049463"/>
              </a:tblGrid>
              <a:tr h="236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pitchFamily="1" charset="0"/>
                        <a:buNone/>
                        <a:tabLst/>
                      </a:pPr>
                      <a:endParaRPr kumimoji="0" lang="ja-JP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 Light" pitchFamily="1" charset="0"/>
                        <a:ea typeface="ヒラギノ角ゴ ProN W3" pitchFamily="1" charset="-128"/>
                        <a:sym typeface="Gill Sans Light" pitchFamily="1" charset="0"/>
                      </a:endParaRPr>
                    </a:p>
                  </a:txBody>
                  <a:tcPr marL="38100" marR="38100" marT="38100" marB="38100" anchor="ctr" horzOverflow="overflow">
                    <a:lnL w="76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pitchFamily="1" charset="0"/>
                        <a:buNone/>
                        <a:tabLst/>
                      </a:pPr>
                      <a:endParaRPr kumimoji="0" lang="ja-JP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 Light" pitchFamily="1" charset="0"/>
                        <a:ea typeface="ヒラギノ角ゴ ProN W3" pitchFamily="1" charset="-128"/>
                        <a:sym typeface="Gill Sans Light" pitchFamily="1" charset="0"/>
                      </a:endParaRPr>
                    </a:p>
                  </a:txBody>
                  <a:tcPr marL="38100" marR="38100" marT="38100" marB="38100" anchor="ctr" horzOverflow="overflow">
                    <a:lnL w="76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pitchFamily="1" charset="0"/>
                        <a:buNone/>
                        <a:tabLst/>
                      </a:pPr>
                      <a:endParaRPr kumimoji="0" lang="ja-JP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 Light" pitchFamily="1" charset="0"/>
                        <a:ea typeface="ヒラギノ角ゴ ProN W3" pitchFamily="1" charset="-128"/>
                        <a:sym typeface="Gill Sans Light" pitchFamily="1" charset="0"/>
                      </a:endParaRPr>
                    </a:p>
                  </a:txBody>
                  <a:tcPr marL="38100" marR="38100" marT="38100" marB="38100" anchor="ctr" horzOverflow="overflow">
                    <a:lnL w="76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1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4100" y="7429500"/>
            <a:ext cx="4064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42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7100" y="7658100"/>
            <a:ext cx="12700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43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0400" y="7683500"/>
            <a:ext cx="12573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44" name="Line 27"/>
          <p:cNvSpPr>
            <a:spLocks noChangeShapeType="1"/>
          </p:cNvSpPr>
          <p:nvPr/>
        </p:nvSpPr>
        <p:spPr bwMode="auto">
          <a:xfrm flipH="1">
            <a:off x="2286000" y="8305800"/>
            <a:ext cx="1085850" cy="0"/>
          </a:xfrm>
          <a:prstGeom prst="line">
            <a:avLst/>
          </a:prstGeom>
          <a:noFill/>
          <a:ln w="1016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45" name="Line 28"/>
          <p:cNvSpPr>
            <a:spLocks noChangeShapeType="1"/>
          </p:cNvSpPr>
          <p:nvPr/>
        </p:nvSpPr>
        <p:spPr bwMode="auto">
          <a:xfrm flipH="1">
            <a:off x="4445000" y="8305800"/>
            <a:ext cx="1085850" cy="0"/>
          </a:xfrm>
          <a:prstGeom prst="line">
            <a:avLst/>
          </a:prstGeom>
          <a:noFill/>
          <a:ln w="1016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0746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2900" y="8509000"/>
            <a:ext cx="8763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47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44600" y="8559800"/>
            <a:ext cx="8763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48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2200" y="8547100"/>
            <a:ext cx="4191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49" name="Oval 32"/>
          <p:cNvSpPr>
            <a:spLocks/>
          </p:cNvSpPr>
          <p:nvPr/>
        </p:nvSpPr>
        <p:spPr bwMode="auto">
          <a:xfrm>
            <a:off x="1562100" y="8102600"/>
            <a:ext cx="406400" cy="406400"/>
          </a:xfrm>
          <a:prstGeom prst="ellips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50" name="Oval 33"/>
          <p:cNvSpPr>
            <a:spLocks/>
          </p:cNvSpPr>
          <p:nvPr/>
        </p:nvSpPr>
        <p:spPr bwMode="auto">
          <a:xfrm>
            <a:off x="3594100" y="8102600"/>
            <a:ext cx="406400" cy="406400"/>
          </a:xfrm>
          <a:prstGeom prst="ellips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51" name="Oval 34"/>
          <p:cNvSpPr>
            <a:spLocks/>
          </p:cNvSpPr>
          <p:nvPr/>
        </p:nvSpPr>
        <p:spPr bwMode="auto">
          <a:xfrm>
            <a:off x="5626100" y="8102600"/>
            <a:ext cx="406400" cy="406400"/>
          </a:xfrm>
          <a:prstGeom prst="ellipse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0752" name="Picture 3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303000" y="6591300"/>
            <a:ext cx="508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53" name="Picture 3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26400" y="6616700"/>
            <a:ext cx="4699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54" name="Rectangle 37"/>
          <p:cNvSpPr>
            <a:spLocks/>
          </p:cNvSpPr>
          <p:nvPr/>
        </p:nvSpPr>
        <p:spPr bwMode="auto">
          <a:xfrm>
            <a:off x="10264775" y="6134100"/>
            <a:ext cx="1539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t</a:t>
            </a:r>
          </a:p>
        </p:txBody>
      </p:sp>
      <p:sp>
        <p:nvSpPr>
          <p:cNvPr id="30755" name="Rectangle 38"/>
          <p:cNvSpPr>
            <a:spLocks/>
          </p:cNvSpPr>
          <p:nvPr/>
        </p:nvSpPr>
        <p:spPr bwMode="auto">
          <a:xfrm>
            <a:off x="11745913" y="8801100"/>
            <a:ext cx="242887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x</a:t>
            </a:r>
          </a:p>
        </p:txBody>
      </p:sp>
      <p:pic>
        <p:nvPicPr>
          <p:cNvPr id="30756" name="Picture 3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32700" y="4837113"/>
            <a:ext cx="5143500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57" name="Rectangle 40"/>
          <p:cNvSpPr>
            <a:spLocks/>
          </p:cNvSpPr>
          <p:nvPr/>
        </p:nvSpPr>
        <p:spPr bwMode="auto">
          <a:xfrm>
            <a:off x="-1588" y="1612900"/>
            <a:ext cx="3922713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2400">
                <a:solidFill>
                  <a:schemeClr val="tx1"/>
                </a:solidFill>
              </a:rPr>
              <a:t>双曲型方程式</a:t>
            </a:r>
          </a:p>
        </p:txBody>
      </p:sp>
      <p:sp>
        <p:nvSpPr>
          <p:cNvPr id="30758" name="Rectangle 41"/>
          <p:cNvSpPr>
            <a:spLocks/>
          </p:cNvSpPr>
          <p:nvPr/>
        </p:nvSpPr>
        <p:spPr bwMode="auto">
          <a:xfrm>
            <a:off x="8258175" y="2395538"/>
            <a:ext cx="2438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</a:rPr>
              <a:t>一番大きい固有値</a:t>
            </a:r>
          </a:p>
        </p:txBody>
      </p:sp>
      <p:pic>
        <p:nvPicPr>
          <p:cNvPr id="30759" name="Picture 4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7500" y="2362200"/>
            <a:ext cx="13843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60" name="Picture 4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26300" y="3082925"/>
            <a:ext cx="2492375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61" name="Picture 4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26300" y="3695700"/>
            <a:ext cx="23876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62" name="Rectangle 45"/>
          <p:cNvSpPr>
            <a:spLocks/>
          </p:cNvSpPr>
          <p:nvPr/>
        </p:nvSpPr>
        <p:spPr bwMode="auto">
          <a:xfrm>
            <a:off x="7237413" y="4338638"/>
            <a:ext cx="10318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HLL flux</a:t>
            </a:r>
          </a:p>
        </p:txBody>
      </p:sp>
      <p:sp>
        <p:nvSpPr>
          <p:cNvPr id="30763" name="Rectangle 47"/>
          <p:cNvSpPr>
            <a:spLocks/>
          </p:cNvSpPr>
          <p:nvPr/>
        </p:nvSpPr>
        <p:spPr bwMode="auto">
          <a:xfrm>
            <a:off x="10748963" y="3371850"/>
            <a:ext cx="21558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rgbClr val="FF0000"/>
                </a:solidFill>
              </a:rPr>
              <a:t>特性速度は光速</a:t>
            </a:r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 flipH="1">
            <a:off x="9753600" y="3543300"/>
            <a:ext cx="903288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65" name="Rectangle 49"/>
          <p:cNvSpPr>
            <a:spLocks/>
          </p:cNvSpPr>
          <p:nvPr/>
        </p:nvSpPr>
        <p:spPr bwMode="auto">
          <a:xfrm>
            <a:off x="39688" y="5289550"/>
            <a:ext cx="50292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2400">
                <a:solidFill>
                  <a:srgbClr val="FFFF00"/>
                </a:solidFill>
                <a:latin typeface="New Peninim MT" charset="0"/>
                <a:ea typeface="ＭＳ Ｐゴシック" charset="-128"/>
                <a:cs typeface="Times" pitchFamily="1" charset="0"/>
                <a:sym typeface="New Peninim MT" charset="0"/>
              </a:rPr>
              <a:t>Rankine-Hugoinot</a:t>
            </a:r>
            <a:r>
              <a:rPr lang="ja-JP" altLang="en-US" sz="2400">
                <a:solidFill>
                  <a:srgbClr val="FFFF00"/>
                </a:solidFill>
                <a:latin typeface="New Peninim MT" charset="0"/>
                <a:ea typeface="ヒラギノ明朝 ProN W3" pitchFamily="1" charset="-128"/>
                <a:cs typeface="Times" pitchFamily="1" charset="0"/>
                <a:sym typeface="New Peninim MT" charset="0"/>
              </a:rPr>
              <a:t>関係式</a:t>
            </a:r>
            <a:endParaRPr lang="ja-JP" altLang="en-US" sz="2400">
              <a:solidFill>
                <a:srgbClr val="FFFF00"/>
              </a:solidFill>
              <a:latin typeface="New Peninim MT" charset="0"/>
              <a:ea typeface="ＭＳ Ｐゴシック" charset="-128"/>
              <a:cs typeface="Times" pitchFamily="1" charset="0"/>
              <a:sym typeface="New Peninim MT" charset="0"/>
            </a:endParaRPr>
          </a:p>
        </p:txBody>
      </p:sp>
      <p:pic>
        <p:nvPicPr>
          <p:cNvPr id="30766" name="Picture 5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49375" y="3789363"/>
            <a:ext cx="3983038" cy="1366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67" name="Picture 5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49388" y="5943600"/>
            <a:ext cx="5097462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68" name="Rectangle 52"/>
          <p:cNvSpPr>
            <a:spLocks/>
          </p:cNvSpPr>
          <p:nvPr/>
        </p:nvSpPr>
        <p:spPr bwMode="auto">
          <a:xfrm>
            <a:off x="1050925" y="3303588"/>
            <a:ext cx="2438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rgbClr val="FFFF00"/>
                </a:solidFill>
                <a:latin typeface="New Peninim MT" charset="0"/>
                <a:ea typeface="ヒラギノ明朝 ProN W3" pitchFamily="1" charset="-128"/>
                <a:sym typeface="New Peninim MT" charset="0"/>
              </a:rPr>
              <a:t>状態を三つに分割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RRMHD</a:t>
            </a:r>
            <a:r>
              <a:rPr lang="ja-JP" altLang="en-US" smtClean="0"/>
              <a:t>の面倒なところ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100" y="2898775"/>
            <a:ext cx="2624138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500" y="4838700"/>
            <a:ext cx="8242300" cy="75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49" name="Rectangle 4"/>
          <p:cNvSpPr>
            <a:spLocks/>
          </p:cNvSpPr>
          <p:nvPr/>
        </p:nvSpPr>
        <p:spPr bwMode="auto">
          <a:xfrm>
            <a:off x="6073775" y="3211513"/>
            <a:ext cx="3078163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rgbClr val="FF0000"/>
                </a:solidFill>
              </a:rPr>
              <a:t>拘束条件がふたつある</a:t>
            </a:r>
          </a:p>
        </p:txBody>
      </p:sp>
      <p:sp>
        <p:nvSpPr>
          <p:cNvPr id="31750" name="Rectangle 5"/>
          <p:cNvSpPr>
            <a:spLocks/>
          </p:cNvSpPr>
          <p:nvPr/>
        </p:nvSpPr>
        <p:spPr bwMode="auto">
          <a:xfrm>
            <a:off x="6502400" y="5591175"/>
            <a:ext cx="474027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</a:rPr>
              <a:t>high conductivity</a:t>
            </a:r>
            <a:r>
              <a:rPr lang="ja-JP" altLang="en-US" sz="2400">
                <a:solidFill>
                  <a:srgbClr val="FF0000"/>
                </a:solidFill>
              </a:rPr>
              <a:t>では式が固くなる</a:t>
            </a:r>
          </a:p>
        </p:txBody>
      </p:sp>
      <p:sp>
        <p:nvSpPr>
          <p:cNvPr id="31751" name="Rectangle 6"/>
          <p:cNvSpPr>
            <a:spLocks/>
          </p:cNvSpPr>
          <p:nvPr/>
        </p:nvSpPr>
        <p:spPr bwMode="auto">
          <a:xfrm>
            <a:off x="1231900" y="2233613"/>
            <a:ext cx="1462088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3800"/>
              </a:spcBef>
            </a:pPr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1. constraint</a:t>
            </a:r>
          </a:p>
        </p:txBody>
      </p:sp>
      <p:sp>
        <p:nvSpPr>
          <p:cNvPr id="31752" name="Rectangle 7"/>
          <p:cNvSpPr>
            <a:spLocks/>
          </p:cNvSpPr>
          <p:nvPr/>
        </p:nvSpPr>
        <p:spPr bwMode="auto">
          <a:xfrm>
            <a:off x="1193800" y="4233863"/>
            <a:ext cx="1887538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3800"/>
              </a:spcBef>
            </a:pPr>
            <a:r>
              <a:rPr lang="en-US" altLang="ja-JP" sz="2400">
                <a:solidFill>
                  <a:schemeClr val="tx1"/>
                </a:solidFill>
              </a:rPr>
              <a:t>2. Ampere</a:t>
            </a:r>
            <a:r>
              <a:rPr lang="ja-JP" altLang="en-US" sz="2400">
                <a:solidFill>
                  <a:schemeClr val="tx1"/>
                </a:solidFill>
              </a:rPr>
              <a:t>の式</a:t>
            </a:r>
          </a:p>
        </p:txBody>
      </p:sp>
      <p:sp>
        <p:nvSpPr>
          <p:cNvPr id="31753" name="Rectangle 8"/>
          <p:cNvSpPr>
            <a:spLocks/>
          </p:cNvSpPr>
          <p:nvPr/>
        </p:nvSpPr>
        <p:spPr bwMode="auto">
          <a:xfrm>
            <a:off x="1206500" y="7869238"/>
            <a:ext cx="2119313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3800"/>
              </a:spcBef>
            </a:pPr>
            <a:r>
              <a:rPr lang="en-US" altLang="ja-JP" sz="2400">
                <a:solidFill>
                  <a:schemeClr val="tx1"/>
                </a:solidFill>
              </a:rPr>
              <a:t>3. </a:t>
            </a:r>
            <a:r>
              <a:rPr lang="ja-JP" altLang="en-US" sz="2400">
                <a:solidFill>
                  <a:schemeClr val="tx1"/>
                </a:solidFill>
              </a:rPr>
              <a:t>クーラン条件</a:t>
            </a:r>
          </a:p>
        </p:txBody>
      </p:sp>
      <p:sp>
        <p:nvSpPr>
          <p:cNvPr id="31754" name="Rectangle 9"/>
          <p:cNvSpPr>
            <a:spLocks/>
          </p:cNvSpPr>
          <p:nvPr/>
        </p:nvSpPr>
        <p:spPr bwMode="auto">
          <a:xfrm>
            <a:off x="2032000" y="8366125"/>
            <a:ext cx="84328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ja-JP" altLang="en-US" sz="2400">
                <a:solidFill>
                  <a:srgbClr val="FF0000"/>
                </a:solidFill>
              </a:rPr>
              <a:t>電磁波モードが現れるため、最大特性速度が光速になる</a:t>
            </a:r>
            <a:endParaRPr lang="en-US" altLang="ja-JP" sz="2400">
              <a:solidFill>
                <a:srgbClr val="FF0000"/>
              </a:solidFill>
            </a:endParaRPr>
          </a:p>
          <a:p>
            <a:pPr algn="l"/>
            <a:r>
              <a:rPr lang="ja-JP" altLang="en-US" sz="2400">
                <a:solidFill>
                  <a:srgbClr val="0070C0"/>
                </a:solidFill>
              </a:rPr>
              <a:t>各点で固有値を計算する必要がない</a:t>
            </a:r>
          </a:p>
        </p:txBody>
      </p:sp>
      <p:sp>
        <p:nvSpPr>
          <p:cNvPr id="31755" name="Rectangle 5"/>
          <p:cNvSpPr>
            <a:spLocks/>
          </p:cNvSpPr>
          <p:nvPr/>
        </p:nvSpPr>
        <p:spPr bwMode="auto">
          <a:xfrm>
            <a:off x="4883150" y="7221538"/>
            <a:ext cx="769302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rgbClr val="0070C0"/>
                </a:solidFill>
              </a:rPr>
              <a:t>非相対論的な場合のように大規模な行列反転が必要ない</a:t>
            </a:r>
          </a:p>
        </p:txBody>
      </p:sp>
      <p:pic>
        <p:nvPicPr>
          <p:cNvPr id="31756" name="Picture 11" descr="C:\Users\takahashi\Desktop\equa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0175" y="6305550"/>
            <a:ext cx="45481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Rectangle 7"/>
          <p:cNvSpPr>
            <a:spLocks/>
          </p:cNvSpPr>
          <p:nvPr/>
        </p:nvSpPr>
        <p:spPr bwMode="auto">
          <a:xfrm>
            <a:off x="1644650" y="5803900"/>
            <a:ext cx="3078163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3800"/>
              </a:spcBef>
            </a:pPr>
            <a:r>
              <a:rPr lang="ja-JP" altLang="en-US" sz="2400">
                <a:solidFill>
                  <a:schemeClr val="tx1"/>
                </a:solidFill>
              </a:rPr>
              <a:t>非相対論的な場合には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/>
          </p:cNvSpPr>
          <p:nvPr/>
        </p:nvSpPr>
        <p:spPr bwMode="auto">
          <a:xfrm>
            <a:off x="5676900" y="7335838"/>
            <a:ext cx="5473700" cy="2349500"/>
          </a:xfrm>
          <a:prstGeom prst="rect">
            <a:avLst/>
          </a:prstGeom>
          <a:solidFill>
            <a:srgbClr val="80FF0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2771" name="Rectangle 2"/>
          <p:cNvSpPr>
            <a:spLocks/>
          </p:cNvSpPr>
          <p:nvPr/>
        </p:nvSpPr>
        <p:spPr bwMode="auto">
          <a:xfrm>
            <a:off x="5676900" y="3805238"/>
            <a:ext cx="5473700" cy="2070100"/>
          </a:xfrm>
          <a:prstGeom prst="rect">
            <a:avLst/>
          </a:prstGeom>
          <a:solidFill>
            <a:srgbClr val="80FF0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-381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1. Divergence</a:t>
            </a:r>
          </a:p>
        </p:txBody>
      </p:sp>
      <p:sp>
        <p:nvSpPr>
          <p:cNvPr id="32773" name="Rectangle 4"/>
          <p:cNvSpPr>
            <a:spLocks/>
          </p:cNvSpPr>
          <p:nvPr/>
        </p:nvSpPr>
        <p:spPr bwMode="auto">
          <a:xfrm>
            <a:off x="-1588" y="2865438"/>
            <a:ext cx="12609513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2400" dirty="0">
                <a:solidFill>
                  <a:schemeClr val="tx1"/>
                </a:solidFill>
              </a:rPr>
              <a:t>Divergence</a:t>
            </a:r>
            <a:r>
              <a:rPr lang="ja-JP" altLang="en-US" sz="2400" dirty="0">
                <a:solidFill>
                  <a:schemeClr val="tx1"/>
                </a:solidFill>
              </a:rPr>
              <a:t>条件を壊すような</a:t>
            </a:r>
            <a:r>
              <a:rPr lang="en-US" altLang="ja-JP" sz="2400" dirty="0">
                <a:solidFill>
                  <a:schemeClr val="tx1"/>
                </a:solidFill>
              </a:rPr>
              <a:t>‘</a:t>
            </a:r>
            <a:r>
              <a:rPr lang="ja-JP" altLang="en-US" sz="2400" dirty="0">
                <a:solidFill>
                  <a:schemeClr val="tx1"/>
                </a:solidFill>
              </a:rPr>
              <a:t>ノイズ</a:t>
            </a:r>
            <a:r>
              <a:rPr lang="en-US" altLang="ja-JP" sz="2400" dirty="0">
                <a:solidFill>
                  <a:schemeClr val="tx1"/>
                </a:solidFill>
              </a:rPr>
              <a:t>’</a:t>
            </a:r>
            <a:r>
              <a:rPr lang="ja-JP" altLang="en-US" sz="2400" dirty="0" err="1">
                <a:solidFill>
                  <a:schemeClr val="tx1"/>
                </a:solidFill>
              </a:rPr>
              <a:t>は移</a:t>
            </a:r>
            <a:r>
              <a:rPr lang="ja-JP" altLang="en-US" sz="2400" dirty="0">
                <a:solidFill>
                  <a:schemeClr val="tx1"/>
                </a:solidFill>
              </a:rPr>
              <a:t>流させながら拡散させる</a:t>
            </a:r>
            <a:r>
              <a:rPr lang="en-US" altLang="ja-JP" sz="2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2774" name="Rectangle 5"/>
          <p:cNvSpPr>
            <a:spLocks/>
          </p:cNvSpPr>
          <p:nvPr/>
        </p:nvSpPr>
        <p:spPr bwMode="auto">
          <a:xfrm>
            <a:off x="-1588" y="2444750"/>
            <a:ext cx="2855913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Komissarov ’07</a:t>
            </a:r>
          </a:p>
        </p:txBody>
      </p:sp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163" y="4449763"/>
            <a:ext cx="2463800" cy="1033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277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7100" y="3983038"/>
            <a:ext cx="4000500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277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7713" y="6411913"/>
            <a:ext cx="5938837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8" name="AutoShape 9"/>
          <p:cNvSpPr>
            <a:spLocks/>
          </p:cNvSpPr>
          <p:nvPr/>
        </p:nvSpPr>
        <p:spPr bwMode="auto">
          <a:xfrm>
            <a:off x="4318000" y="4300538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2779" name="Rectangle 10"/>
          <p:cNvSpPr>
            <a:spLocks/>
          </p:cNvSpPr>
          <p:nvPr/>
        </p:nvSpPr>
        <p:spPr bwMode="auto">
          <a:xfrm>
            <a:off x="1430338" y="7483475"/>
            <a:ext cx="2438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</a:rPr>
              <a:t>同様に電場の式も</a:t>
            </a:r>
          </a:p>
        </p:txBody>
      </p:sp>
      <p:pic>
        <p:nvPicPr>
          <p:cNvPr id="3278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0900" y="7526338"/>
            <a:ext cx="4772025" cy="196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430213" y="5768975"/>
            <a:ext cx="40719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ja-JP" altLang="en-US" sz="2400" dirty="0">
                <a:latin typeface="+mn-ea"/>
                <a:ea typeface="+mn-ea"/>
              </a:rPr>
              <a:t>両辺</a:t>
            </a:r>
            <a:r>
              <a:rPr kumimoji="1" lang="en-US" altLang="ja-JP" sz="2400" dirty="0">
                <a:latin typeface="Symbol" pitchFamily="18" charset="2"/>
              </a:rPr>
              <a:t>F</a:t>
            </a:r>
            <a:r>
              <a:rPr kumimoji="1" lang="ja-JP" altLang="en-US" sz="2400" dirty="0"/>
              <a:t>を消すと</a:t>
            </a:r>
          </a:p>
        </p:txBody>
      </p:sp>
      <p:pic>
        <p:nvPicPr>
          <p:cNvPr id="32782" name="Picture 13" descr="C:\Users\takahashi\Desktop\equa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6088" y="8412163"/>
            <a:ext cx="239077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AutoShape 9"/>
          <p:cNvSpPr>
            <a:spLocks/>
          </p:cNvSpPr>
          <p:nvPr/>
        </p:nvSpPr>
        <p:spPr bwMode="auto">
          <a:xfrm>
            <a:off x="4287838" y="819785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2784" name="テキスト ボックス 15"/>
          <p:cNvSpPr txBox="1">
            <a:spLocks noChangeArrowheads="1"/>
          </p:cNvSpPr>
          <p:nvPr/>
        </p:nvSpPr>
        <p:spPr bwMode="auto">
          <a:xfrm>
            <a:off x="1287463" y="1804988"/>
            <a:ext cx="9644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2400"/>
              <a:t>Divergence</a:t>
            </a:r>
            <a:r>
              <a:rPr kumimoji="1" lang="ja-JP" altLang="en-US" sz="2400"/>
              <a:t>条件</a:t>
            </a:r>
            <a:r>
              <a:rPr kumimoji="1" lang="en-US" altLang="ja-JP" sz="2400"/>
              <a:t>: Projection</a:t>
            </a:r>
            <a:r>
              <a:rPr kumimoji="1" lang="ja-JP" altLang="en-US" sz="2400"/>
              <a:t>法、</a:t>
            </a:r>
            <a:r>
              <a:rPr kumimoji="1" lang="en-US" altLang="ja-JP" sz="2400"/>
              <a:t>CT</a:t>
            </a:r>
            <a:r>
              <a:rPr kumimoji="1" lang="ja-JP" altLang="en-US" sz="2400"/>
              <a:t>法、</a:t>
            </a:r>
            <a:r>
              <a:rPr kumimoji="1" lang="en-US" altLang="ja-JP" sz="2400"/>
              <a:t>Divergence-Cleaning</a:t>
            </a:r>
            <a:endParaRPr kumimoji="1" lang="ja-JP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/>
          </p:cNvSpPr>
          <p:nvPr/>
        </p:nvSpPr>
        <p:spPr bwMode="auto">
          <a:xfrm>
            <a:off x="927100" y="6604000"/>
            <a:ext cx="4432300" cy="1511300"/>
          </a:xfrm>
          <a:prstGeom prst="roundRect">
            <a:avLst>
              <a:gd name="adj" fmla="val 12602"/>
            </a:avLst>
          </a:prstGeom>
          <a:solidFill>
            <a:srgbClr val="FF6FCF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1. Divergence</a:t>
            </a:r>
          </a:p>
        </p:txBody>
      </p:sp>
      <p:sp>
        <p:nvSpPr>
          <p:cNvPr id="33796" name="Rectangle 3"/>
          <p:cNvSpPr>
            <a:spLocks/>
          </p:cNvSpPr>
          <p:nvPr/>
        </p:nvSpPr>
        <p:spPr bwMode="auto">
          <a:xfrm>
            <a:off x="482600" y="1955800"/>
            <a:ext cx="5473700" cy="3060700"/>
          </a:xfrm>
          <a:prstGeom prst="rect">
            <a:avLst/>
          </a:prstGeom>
          <a:solidFill>
            <a:srgbClr val="80FF0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2906713"/>
            <a:ext cx="4432300" cy="197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798" name="Rectangle 5"/>
          <p:cNvSpPr>
            <a:spLocks/>
          </p:cNvSpPr>
          <p:nvPr/>
        </p:nvSpPr>
        <p:spPr bwMode="auto">
          <a:xfrm>
            <a:off x="6464300" y="1943100"/>
            <a:ext cx="5473700" cy="3060700"/>
          </a:xfrm>
          <a:prstGeom prst="rect">
            <a:avLst/>
          </a:prstGeom>
          <a:solidFill>
            <a:srgbClr val="80FF0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8300" y="2844800"/>
            <a:ext cx="4772025" cy="196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800" name="Rectangle 7"/>
          <p:cNvSpPr>
            <a:spLocks/>
          </p:cNvSpPr>
          <p:nvPr/>
        </p:nvSpPr>
        <p:spPr bwMode="auto">
          <a:xfrm>
            <a:off x="642938" y="2057400"/>
            <a:ext cx="19986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</a:rPr>
              <a:t>div B</a:t>
            </a:r>
            <a:r>
              <a:rPr lang="ja-JP" altLang="en-US" sz="4000">
                <a:solidFill>
                  <a:schemeClr val="tx1"/>
                </a:solidFill>
              </a:rPr>
              <a:t>条件</a:t>
            </a:r>
          </a:p>
        </p:txBody>
      </p:sp>
      <p:sp>
        <p:nvSpPr>
          <p:cNvPr id="33801" name="Rectangle 8"/>
          <p:cNvSpPr>
            <a:spLocks/>
          </p:cNvSpPr>
          <p:nvPr/>
        </p:nvSpPr>
        <p:spPr bwMode="auto">
          <a:xfrm>
            <a:off x="6619875" y="2057400"/>
            <a:ext cx="19780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</a:rPr>
              <a:t>div E</a:t>
            </a:r>
            <a:r>
              <a:rPr lang="ja-JP" altLang="en-US" sz="4000">
                <a:solidFill>
                  <a:schemeClr val="tx1"/>
                </a:solidFill>
              </a:rPr>
              <a:t>条件</a:t>
            </a:r>
          </a:p>
        </p:txBody>
      </p:sp>
      <p:grpSp>
        <p:nvGrpSpPr>
          <p:cNvPr id="33802" name="Group 9"/>
          <p:cNvGrpSpPr>
            <a:grpSpLocks/>
          </p:cNvGrpSpPr>
          <p:nvPr/>
        </p:nvGrpSpPr>
        <p:grpSpPr bwMode="auto">
          <a:xfrm>
            <a:off x="588963" y="5334000"/>
            <a:ext cx="12234862" cy="431800"/>
            <a:chOff x="0" y="0"/>
            <a:chExt cx="7706" cy="272"/>
          </a:xfrm>
        </p:grpSpPr>
        <p:pic>
          <p:nvPicPr>
            <p:cNvPr id="3381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8"/>
              <a:ext cx="452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3812" name="Rectangle 11"/>
            <p:cNvSpPr>
              <a:spLocks/>
            </p:cNvSpPr>
            <p:nvPr/>
          </p:nvSpPr>
          <p:spPr bwMode="auto">
            <a:xfrm>
              <a:off x="506" y="0"/>
              <a:ext cx="7200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l"/>
              <a:r>
                <a:rPr lang="ja-JP" altLang="en-US" sz="2400">
                  <a:solidFill>
                    <a:schemeClr val="tx1"/>
                  </a:solidFill>
                </a:rPr>
                <a:t>に関する式２本が増えたー＞合計</a:t>
              </a:r>
              <a:r>
                <a:rPr lang="en-US" altLang="ja-JP" sz="2400">
                  <a:solidFill>
                    <a:schemeClr val="tx1"/>
                  </a:solidFill>
                </a:rPr>
                <a:t>8+3+2=13</a:t>
              </a:r>
              <a:r>
                <a:rPr lang="ja-JP" altLang="en-US" sz="2400">
                  <a:solidFill>
                    <a:schemeClr val="tx1"/>
                  </a:solidFill>
                </a:rPr>
                <a:t>本の方程式</a:t>
              </a:r>
            </a:p>
          </p:txBody>
        </p:sp>
      </p:grpSp>
      <p:sp>
        <p:nvSpPr>
          <p:cNvPr id="33803" name="Rectangle 12"/>
          <p:cNvSpPr>
            <a:spLocks/>
          </p:cNvSpPr>
          <p:nvPr/>
        </p:nvSpPr>
        <p:spPr bwMode="auto">
          <a:xfrm>
            <a:off x="466725" y="6210300"/>
            <a:ext cx="45212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電荷密度を決める式が必要</a:t>
            </a:r>
          </a:p>
        </p:txBody>
      </p:sp>
      <p:pic>
        <p:nvPicPr>
          <p:cNvPr id="3380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9700" y="7226300"/>
            <a:ext cx="23241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805" name="Rectangle 14"/>
          <p:cNvSpPr>
            <a:spLocks/>
          </p:cNvSpPr>
          <p:nvPr/>
        </p:nvSpPr>
        <p:spPr bwMode="auto">
          <a:xfrm>
            <a:off x="1244600" y="6718300"/>
            <a:ext cx="45212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電荷密度に関する連続の式</a:t>
            </a:r>
          </a:p>
        </p:txBody>
      </p:sp>
      <p:sp>
        <p:nvSpPr>
          <p:cNvPr id="33806" name="AutoShape 15"/>
          <p:cNvSpPr>
            <a:spLocks/>
          </p:cNvSpPr>
          <p:nvPr/>
        </p:nvSpPr>
        <p:spPr bwMode="auto">
          <a:xfrm>
            <a:off x="5573713" y="6091238"/>
            <a:ext cx="7253287" cy="3286125"/>
          </a:xfrm>
          <a:prstGeom prst="roundRect">
            <a:avLst>
              <a:gd name="adj" fmla="val 4884"/>
            </a:avLst>
          </a:prstGeom>
          <a:solidFill>
            <a:srgbClr val="66CCFF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3807" name="Rectangle 16"/>
          <p:cNvSpPr>
            <a:spLocks/>
          </p:cNvSpPr>
          <p:nvPr/>
        </p:nvSpPr>
        <p:spPr bwMode="auto">
          <a:xfrm>
            <a:off x="6400800" y="6346825"/>
            <a:ext cx="2692400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0"/>
          </a:sp3d>
        </p:spPr>
        <p:txBody>
          <a:bodyPr wrap="none" lIns="0" tIns="0" rIns="0" bIns="0" anchor="ctr">
            <a:spAutoFit/>
          </a:bodyPr>
          <a:lstStyle/>
          <a:p>
            <a:pPr algn="l">
              <a:buSzPct val="125000"/>
              <a:buFont typeface="Gill Sans Light" pitchFamily="1" charset="0"/>
              <a:buChar char="•"/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連続の式</a:t>
            </a:r>
            <a:r>
              <a:rPr lang="en-US" altLang="ja-JP" sz="2400" dirty="0">
                <a:solidFill>
                  <a:schemeClr val="tx1"/>
                </a:solidFill>
              </a:rPr>
              <a:t>x2</a:t>
            </a:r>
          </a:p>
          <a:p>
            <a:pPr algn="l">
              <a:buSzPct val="125000"/>
              <a:buFont typeface="Gill Sans Light" pitchFamily="1" charset="0"/>
              <a:buChar char="•"/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運動量保存</a:t>
            </a:r>
            <a:r>
              <a:rPr lang="en-US" altLang="ja-JP" sz="2400" dirty="0">
                <a:solidFill>
                  <a:schemeClr val="tx1"/>
                </a:solidFill>
              </a:rPr>
              <a:t>x3</a:t>
            </a:r>
          </a:p>
          <a:p>
            <a:pPr algn="l">
              <a:buSzPct val="125000"/>
              <a:buFont typeface="Gill Sans Light" pitchFamily="1" charset="0"/>
              <a:buChar char="•"/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エネルギー保存</a:t>
            </a:r>
            <a:r>
              <a:rPr lang="en-US" altLang="ja-JP" sz="2400" dirty="0">
                <a:solidFill>
                  <a:schemeClr val="tx1"/>
                </a:solidFill>
              </a:rPr>
              <a:t>x1</a:t>
            </a:r>
          </a:p>
          <a:p>
            <a:pPr algn="l">
              <a:buSzPct val="125000"/>
              <a:buFont typeface="Gill Sans Light" pitchFamily="1" charset="0"/>
              <a:buChar char="•"/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Faraday</a:t>
            </a:r>
            <a:r>
              <a:rPr lang="ja-JP" altLang="en-US" sz="2400" dirty="0">
                <a:solidFill>
                  <a:schemeClr val="tx1"/>
                </a:solidFill>
              </a:rPr>
              <a:t>の式</a:t>
            </a:r>
            <a:r>
              <a:rPr lang="en-US" altLang="ja-JP" sz="2400" dirty="0">
                <a:solidFill>
                  <a:schemeClr val="tx1"/>
                </a:solidFill>
              </a:rPr>
              <a:t>x3</a:t>
            </a:r>
          </a:p>
          <a:p>
            <a:pPr algn="l">
              <a:buSzPct val="125000"/>
              <a:buFont typeface="Gill Sans Light" pitchFamily="1" charset="0"/>
              <a:buChar char="•"/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Ampere</a:t>
            </a:r>
            <a:r>
              <a:rPr lang="ja-JP" altLang="en-US" sz="2400" dirty="0">
                <a:solidFill>
                  <a:schemeClr val="tx1"/>
                </a:solidFill>
              </a:rPr>
              <a:t>の式</a:t>
            </a:r>
            <a:r>
              <a:rPr lang="en-US" altLang="ja-JP" sz="2400" dirty="0">
                <a:solidFill>
                  <a:schemeClr val="tx1"/>
                </a:solidFill>
              </a:rPr>
              <a:t>x3</a:t>
            </a:r>
          </a:p>
          <a:p>
            <a:pPr algn="l">
              <a:buSzPct val="125000"/>
              <a:buFont typeface="Gill Sans Light" pitchFamily="1" charset="0"/>
              <a:buChar char="•"/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divergence</a:t>
            </a:r>
            <a:r>
              <a:rPr lang="ja-JP" altLang="en-US" sz="2400" dirty="0">
                <a:solidFill>
                  <a:schemeClr val="tx1"/>
                </a:solidFill>
              </a:rPr>
              <a:t>の補正</a:t>
            </a:r>
            <a:r>
              <a:rPr lang="en-US" altLang="ja-JP" sz="2400" dirty="0">
                <a:solidFill>
                  <a:schemeClr val="tx1"/>
                </a:solidFill>
              </a:rPr>
              <a:t>x2</a:t>
            </a:r>
          </a:p>
        </p:txBody>
      </p:sp>
      <p:sp>
        <p:nvSpPr>
          <p:cNvPr id="33810" name="Rectangle 17"/>
          <p:cNvSpPr>
            <a:spLocks/>
          </p:cNvSpPr>
          <p:nvPr/>
        </p:nvSpPr>
        <p:spPr bwMode="auto">
          <a:xfrm>
            <a:off x="5661025" y="8662988"/>
            <a:ext cx="7485063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これで合計</a:t>
            </a:r>
            <a:r>
              <a:rPr lang="en-US" altLang="ja-JP" sz="2400">
                <a:solidFill>
                  <a:schemeClr val="tx1"/>
                </a:solidFill>
              </a:rPr>
              <a:t>14</a:t>
            </a:r>
            <a:r>
              <a:rPr lang="ja-JP" altLang="en-US" sz="2400">
                <a:solidFill>
                  <a:schemeClr val="tx1"/>
                </a:solidFill>
              </a:rPr>
              <a:t>本の方程式（</a:t>
            </a:r>
            <a:r>
              <a:rPr lang="en-US" altLang="ja-JP" sz="2400">
                <a:solidFill>
                  <a:schemeClr val="tx1"/>
                </a:solidFill>
              </a:rPr>
              <a:t>ideal MHD</a:t>
            </a:r>
            <a:r>
              <a:rPr lang="ja-JP" altLang="en-US" sz="2400">
                <a:solidFill>
                  <a:schemeClr val="tx1"/>
                </a:solidFill>
              </a:rPr>
              <a:t>の倍近い！！）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/>
          </p:cNvSpPr>
          <p:nvPr/>
        </p:nvSpPr>
        <p:spPr bwMode="auto">
          <a:xfrm>
            <a:off x="1257300" y="3479800"/>
            <a:ext cx="10274300" cy="2438400"/>
          </a:xfrm>
          <a:prstGeom prst="roundRect">
            <a:avLst>
              <a:gd name="adj" fmla="val 7810"/>
            </a:avLst>
          </a:prstGeom>
          <a:solidFill>
            <a:schemeClr val="accent1">
              <a:alpha val="24706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4819" name="AutoShape 2"/>
          <p:cNvSpPr>
            <a:spLocks/>
          </p:cNvSpPr>
          <p:nvPr/>
        </p:nvSpPr>
        <p:spPr bwMode="auto">
          <a:xfrm>
            <a:off x="7988300" y="7327900"/>
            <a:ext cx="5041900" cy="1663700"/>
          </a:xfrm>
          <a:prstGeom prst="roundRect">
            <a:avLst>
              <a:gd name="adj" fmla="val 11449"/>
            </a:avLst>
          </a:prstGeom>
          <a:solidFill>
            <a:srgbClr val="66FF66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4820" name="AutoShape 3"/>
          <p:cNvSpPr>
            <a:spLocks/>
          </p:cNvSpPr>
          <p:nvPr/>
        </p:nvSpPr>
        <p:spPr bwMode="auto">
          <a:xfrm>
            <a:off x="1295400" y="6261100"/>
            <a:ext cx="5295900" cy="965200"/>
          </a:xfrm>
          <a:prstGeom prst="roundRect">
            <a:avLst>
              <a:gd name="adj" fmla="val 19736"/>
            </a:avLst>
          </a:prstGeom>
          <a:solidFill>
            <a:srgbClr val="66CCFF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4821" name="AutoShape 4"/>
          <p:cNvSpPr>
            <a:spLocks/>
          </p:cNvSpPr>
          <p:nvPr/>
        </p:nvSpPr>
        <p:spPr bwMode="auto">
          <a:xfrm>
            <a:off x="1295400" y="7239000"/>
            <a:ext cx="5295900" cy="1676400"/>
          </a:xfrm>
          <a:prstGeom prst="roundRect">
            <a:avLst>
              <a:gd name="adj" fmla="val 11361"/>
            </a:avLst>
          </a:prstGeom>
          <a:solidFill>
            <a:srgbClr val="66FF66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4822" name="AutoShape 5"/>
          <p:cNvSpPr>
            <a:spLocks/>
          </p:cNvSpPr>
          <p:nvPr/>
        </p:nvSpPr>
        <p:spPr bwMode="auto">
          <a:xfrm>
            <a:off x="6146800" y="4406900"/>
            <a:ext cx="4864100" cy="965200"/>
          </a:xfrm>
          <a:prstGeom prst="roundRect">
            <a:avLst>
              <a:gd name="adj" fmla="val 19736"/>
            </a:avLst>
          </a:prstGeom>
          <a:solidFill>
            <a:srgbClr val="80FF0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4823" name="AutoShape 6"/>
          <p:cNvSpPr>
            <a:spLocks/>
          </p:cNvSpPr>
          <p:nvPr/>
        </p:nvSpPr>
        <p:spPr bwMode="auto">
          <a:xfrm>
            <a:off x="3543300" y="4419600"/>
            <a:ext cx="2590800" cy="965200"/>
          </a:xfrm>
          <a:prstGeom prst="roundRect">
            <a:avLst>
              <a:gd name="adj" fmla="val 19736"/>
            </a:avLst>
          </a:prstGeom>
          <a:solidFill>
            <a:srgbClr val="66CCFF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4824" name="Rectangle 7"/>
          <p:cNvSpPr>
            <a:spLocks noGrp="1" noChangeArrowheads="1"/>
          </p:cNvSpPr>
          <p:nvPr>
            <p:ph type="title"/>
          </p:nvPr>
        </p:nvSpPr>
        <p:spPr>
          <a:xfrm>
            <a:off x="355600" y="-2286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2. Stiff equation</a:t>
            </a:r>
          </a:p>
        </p:txBody>
      </p:sp>
      <p:sp>
        <p:nvSpPr>
          <p:cNvPr id="3482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55600" y="2209800"/>
            <a:ext cx="12293600" cy="1231900"/>
          </a:xfrm>
        </p:spPr>
        <p:txBody>
          <a:bodyPr anchor="t"/>
          <a:lstStyle/>
          <a:p>
            <a:pPr eaLnBrk="1" hangingPunct="1"/>
            <a:r>
              <a:rPr lang="en-US" altLang="ja-JP" sz="3000" smtClean="0"/>
              <a:t>problem comes from the difference between the dynamical times scale and diffusive time scale → </a:t>
            </a:r>
            <a:r>
              <a:rPr lang="en-US" altLang="ja-JP" sz="3000" i="1" smtClean="0">
                <a:latin typeface="Gill Sans" pitchFamily="1" charset="0"/>
                <a:sym typeface="Gill Sans" pitchFamily="1" charset="0"/>
              </a:rPr>
              <a:t>use analytical solutions</a:t>
            </a:r>
          </a:p>
        </p:txBody>
      </p:sp>
      <p:pic>
        <p:nvPicPr>
          <p:cNvPr id="3482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0" y="6435725"/>
            <a:ext cx="5070475" cy="242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7" name="Rectangle 10"/>
          <p:cNvSpPr>
            <a:spLocks/>
          </p:cNvSpPr>
          <p:nvPr/>
        </p:nvSpPr>
        <p:spPr bwMode="auto">
          <a:xfrm>
            <a:off x="0" y="1755775"/>
            <a:ext cx="2930525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3000">
                <a:solidFill>
                  <a:schemeClr val="tx1"/>
                </a:solidFill>
                <a:ea typeface="ＭＳ Ｐゴシック" charset="-128"/>
              </a:rPr>
              <a:t>Komissarov ’07</a:t>
            </a:r>
          </a:p>
        </p:txBody>
      </p:sp>
      <p:pic>
        <p:nvPicPr>
          <p:cNvPr id="3482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500" y="4529138"/>
            <a:ext cx="8242300" cy="754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9" name="Rectangle 12"/>
          <p:cNvSpPr>
            <a:spLocks/>
          </p:cNvSpPr>
          <p:nvPr/>
        </p:nvSpPr>
        <p:spPr bwMode="auto">
          <a:xfrm>
            <a:off x="7366000" y="3992563"/>
            <a:ext cx="20589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3000">
                <a:solidFill>
                  <a:srgbClr val="008040"/>
                </a:solidFill>
                <a:ea typeface="ＭＳ Ｐゴシック" charset="-128"/>
              </a:rPr>
              <a:t>diffusion term</a:t>
            </a:r>
          </a:p>
        </p:txBody>
      </p:sp>
      <p:sp>
        <p:nvSpPr>
          <p:cNvPr id="34830" name="AutoShape 13"/>
          <p:cNvSpPr>
            <a:spLocks/>
          </p:cNvSpPr>
          <p:nvPr/>
        </p:nvSpPr>
        <p:spPr bwMode="auto">
          <a:xfrm>
            <a:off x="76200" y="7099300"/>
            <a:ext cx="1231900" cy="1231900"/>
          </a:xfrm>
          <a:prstGeom prst="rightArrow">
            <a:avLst>
              <a:gd name="adj1" fmla="val 32000"/>
              <a:gd name="adj2" fmla="val 45361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4831" name="Rectangle 14"/>
          <p:cNvSpPr>
            <a:spLocks/>
          </p:cNvSpPr>
          <p:nvPr/>
        </p:nvSpPr>
        <p:spPr bwMode="auto">
          <a:xfrm>
            <a:off x="128588" y="6511925"/>
            <a:ext cx="1123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3000">
                <a:solidFill>
                  <a:schemeClr val="tx1"/>
                </a:solidFill>
                <a:ea typeface="ＭＳ Ｐゴシック" charset="-128"/>
              </a:rPr>
              <a:t>splitting</a:t>
            </a:r>
          </a:p>
        </p:txBody>
      </p:sp>
      <p:sp>
        <p:nvSpPr>
          <p:cNvPr id="34832" name="AutoShape 15"/>
          <p:cNvSpPr>
            <a:spLocks/>
          </p:cNvSpPr>
          <p:nvPr/>
        </p:nvSpPr>
        <p:spPr bwMode="auto">
          <a:xfrm>
            <a:off x="6692900" y="7645400"/>
            <a:ext cx="1231900" cy="1231900"/>
          </a:xfrm>
          <a:prstGeom prst="rightArrow">
            <a:avLst>
              <a:gd name="adj1" fmla="val 32000"/>
              <a:gd name="adj2" fmla="val 45361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4833" name="Rectangle 16"/>
          <p:cNvSpPr>
            <a:spLocks/>
          </p:cNvSpPr>
          <p:nvPr/>
        </p:nvSpPr>
        <p:spPr bwMode="auto">
          <a:xfrm>
            <a:off x="6651625" y="6826250"/>
            <a:ext cx="1322388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3000">
                <a:solidFill>
                  <a:schemeClr val="tx1"/>
                </a:solidFill>
                <a:ea typeface="ＭＳ Ｐゴシック" charset="-128"/>
              </a:rPr>
              <a:t>analytical</a:t>
            </a:r>
          </a:p>
          <a:p>
            <a:r>
              <a:rPr lang="en-US" altLang="ja-JP" sz="3000">
                <a:solidFill>
                  <a:schemeClr val="tx1"/>
                </a:solidFill>
                <a:ea typeface="ＭＳ Ｐゴシック" charset="-128"/>
              </a:rPr>
              <a:t>solution</a:t>
            </a:r>
          </a:p>
        </p:txBody>
      </p:sp>
      <p:sp>
        <p:nvSpPr>
          <p:cNvPr id="34834" name="Rectangle 17"/>
          <p:cNvSpPr>
            <a:spLocks/>
          </p:cNvSpPr>
          <p:nvPr/>
        </p:nvSpPr>
        <p:spPr bwMode="auto">
          <a:xfrm>
            <a:off x="779463" y="9039225"/>
            <a:ext cx="111633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3400">
                <a:solidFill>
                  <a:srgbClr val="FF0000"/>
                </a:solidFill>
                <a:ea typeface="ＭＳ Ｐゴシック" charset="-128"/>
              </a:rPr>
              <a:t>Advantage of solving relativistic resistive MHD !!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1862138" y="3667125"/>
            <a:ext cx="2046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3000">
                <a:solidFill>
                  <a:schemeClr val="tx1"/>
                </a:solidFill>
                <a:ea typeface="ＭＳ Ｐゴシック" charset="-128"/>
              </a:rPr>
              <a:t>Ampere’s law</a:t>
            </a:r>
          </a:p>
        </p:txBody>
      </p:sp>
      <p:sp>
        <p:nvSpPr>
          <p:cNvPr id="34836" name="AutoShape 19"/>
          <p:cNvSpPr>
            <a:spLocks/>
          </p:cNvSpPr>
          <p:nvPr/>
        </p:nvSpPr>
        <p:spPr bwMode="auto">
          <a:xfrm>
            <a:off x="8191500" y="5981700"/>
            <a:ext cx="4622800" cy="1257300"/>
          </a:xfrm>
          <a:custGeom>
            <a:avLst/>
            <a:gdLst>
              <a:gd name="T0" fmla="*/ 2147483647 w 21600"/>
              <a:gd name="T1" fmla="*/ 2129996748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17236"/>
                </a:moveTo>
                <a:lnTo>
                  <a:pt x="0" y="4364"/>
                </a:lnTo>
                <a:cubicBezTo>
                  <a:pt x="0" y="1954"/>
                  <a:pt x="531" y="0"/>
                  <a:pt x="1187" y="0"/>
                </a:cubicBezTo>
                <a:lnTo>
                  <a:pt x="20413" y="0"/>
                </a:lnTo>
                <a:cubicBezTo>
                  <a:pt x="21069" y="0"/>
                  <a:pt x="21600" y="1954"/>
                  <a:pt x="21600" y="4364"/>
                </a:cubicBezTo>
                <a:lnTo>
                  <a:pt x="21600" y="17236"/>
                </a:lnTo>
                <a:cubicBezTo>
                  <a:pt x="21600" y="19646"/>
                  <a:pt x="21069" y="21600"/>
                  <a:pt x="20413" y="21600"/>
                </a:cubicBezTo>
                <a:lnTo>
                  <a:pt x="1187" y="21600"/>
                </a:lnTo>
                <a:cubicBezTo>
                  <a:pt x="531" y="21600"/>
                  <a:pt x="0" y="19646"/>
                  <a:pt x="0" y="17236"/>
                </a:cubicBezTo>
                <a:close/>
                <a:moveTo>
                  <a:pt x="0" y="17236"/>
                </a:moveTo>
              </a:path>
            </a:pathLst>
          </a:cu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3400">
                <a:solidFill>
                  <a:srgbClr val="FFFFFF"/>
                </a:solidFill>
                <a:ea typeface="ＭＳ Ｐゴシック" charset="-128"/>
              </a:rPr>
              <a:t>note: diffusion is anisotropic!!</a:t>
            </a:r>
          </a:p>
        </p:txBody>
      </p:sp>
      <p:pic>
        <p:nvPicPr>
          <p:cNvPr id="34837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6400" y="7412038"/>
            <a:ext cx="4940300" cy="152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-127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Stationary fast shock</a:t>
            </a:r>
          </a:p>
        </p:txBody>
      </p:sp>
      <p:grpSp>
        <p:nvGrpSpPr>
          <p:cNvPr id="35843" name="Group 2"/>
          <p:cNvGrpSpPr>
            <a:grpSpLocks/>
          </p:cNvGrpSpPr>
          <p:nvPr/>
        </p:nvGrpSpPr>
        <p:grpSpPr bwMode="auto">
          <a:xfrm>
            <a:off x="134938" y="4884738"/>
            <a:ext cx="7632700" cy="4589462"/>
            <a:chOff x="0" y="0"/>
            <a:chExt cx="4808" cy="2890"/>
          </a:xfrm>
        </p:grpSpPr>
        <p:pic>
          <p:nvPicPr>
            <p:cNvPr id="3585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87"/>
              <a:ext cx="4806" cy="16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85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0"/>
              <a:ext cx="4807" cy="16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5844" name="Group 5"/>
          <p:cNvGrpSpPr>
            <a:grpSpLocks/>
          </p:cNvGrpSpPr>
          <p:nvPr/>
        </p:nvGrpSpPr>
        <p:grpSpPr bwMode="auto">
          <a:xfrm>
            <a:off x="101600" y="1917700"/>
            <a:ext cx="7724775" cy="2705100"/>
            <a:chOff x="0" y="0"/>
            <a:chExt cx="4866" cy="1704"/>
          </a:xfrm>
        </p:grpSpPr>
        <p:sp>
          <p:nvSpPr>
            <p:cNvPr id="35856" name="Rectangle 6"/>
            <p:cNvSpPr>
              <a:spLocks/>
            </p:cNvSpPr>
            <p:nvPr/>
          </p:nvSpPr>
          <p:spPr bwMode="auto">
            <a:xfrm>
              <a:off x="0" y="0"/>
              <a:ext cx="4866" cy="170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3585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" y="44"/>
              <a:ext cx="4638" cy="16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5845" name="Rectangle 8"/>
          <p:cNvSpPr>
            <a:spLocks/>
          </p:cNvSpPr>
          <p:nvPr/>
        </p:nvSpPr>
        <p:spPr bwMode="auto">
          <a:xfrm>
            <a:off x="7781925" y="1866900"/>
            <a:ext cx="20955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Komissarov ’08</a:t>
            </a:r>
          </a:p>
        </p:txBody>
      </p:sp>
      <p:sp>
        <p:nvSpPr>
          <p:cNvPr id="35846" name="Rectangle 9"/>
          <p:cNvSpPr>
            <a:spLocks/>
          </p:cNvSpPr>
          <p:nvPr/>
        </p:nvSpPr>
        <p:spPr bwMode="auto">
          <a:xfrm>
            <a:off x="7881938" y="2651125"/>
            <a:ext cx="1463675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s</a:t>
            </a:r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=100</a:t>
            </a:r>
          </a:p>
        </p:txBody>
      </p:sp>
      <p:sp>
        <p:nvSpPr>
          <p:cNvPr id="35847" name="Rectangle 10"/>
          <p:cNvSpPr>
            <a:spLocks/>
          </p:cNvSpPr>
          <p:nvPr/>
        </p:nvSpPr>
        <p:spPr bwMode="auto">
          <a:xfrm>
            <a:off x="7881938" y="5451475"/>
            <a:ext cx="1463675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s</a:t>
            </a:r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=100</a:t>
            </a:r>
          </a:p>
        </p:txBody>
      </p:sp>
      <p:sp>
        <p:nvSpPr>
          <p:cNvPr id="35848" name="Rectangle 11"/>
          <p:cNvSpPr>
            <a:spLocks/>
          </p:cNvSpPr>
          <p:nvPr/>
        </p:nvSpPr>
        <p:spPr bwMode="auto">
          <a:xfrm>
            <a:off x="7896225" y="7991475"/>
            <a:ext cx="118110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s</a:t>
            </a:r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=10</a:t>
            </a:r>
          </a:p>
        </p:txBody>
      </p:sp>
      <p:sp>
        <p:nvSpPr>
          <p:cNvPr id="35849" name="Rectangle 12"/>
          <p:cNvSpPr>
            <a:spLocks/>
          </p:cNvSpPr>
          <p:nvPr/>
        </p:nvSpPr>
        <p:spPr bwMode="auto">
          <a:xfrm>
            <a:off x="1266825" y="1422400"/>
            <a:ext cx="5984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Ux</a:t>
            </a:r>
          </a:p>
        </p:txBody>
      </p:sp>
      <p:sp>
        <p:nvSpPr>
          <p:cNvPr id="35850" name="Rectangle 13"/>
          <p:cNvSpPr>
            <a:spLocks/>
          </p:cNvSpPr>
          <p:nvPr/>
        </p:nvSpPr>
        <p:spPr bwMode="auto">
          <a:xfrm>
            <a:off x="3455988" y="1422400"/>
            <a:ext cx="10128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p, p</a:t>
            </a:r>
            <a:r>
              <a:rPr lang="en-US" altLang="ja-JP" sz="4000" baseline="-6000">
                <a:solidFill>
                  <a:schemeClr val="tx1"/>
                </a:solidFill>
                <a:ea typeface="ＭＳ Ｐゴシック" charset="-128"/>
              </a:rPr>
              <a:t>m</a:t>
            </a:r>
          </a:p>
        </p:txBody>
      </p:sp>
      <p:sp>
        <p:nvSpPr>
          <p:cNvPr id="35851" name="Rectangle 14"/>
          <p:cNvSpPr>
            <a:spLocks/>
          </p:cNvSpPr>
          <p:nvPr/>
        </p:nvSpPr>
        <p:spPr bwMode="auto">
          <a:xfrm>
            <a:off x="6223000" y="1422400"/>
            <a:ext cx="3095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latin typeface="Lucida Grande" pitchFamily="1" charset="0"/>
                <a:ea typeface="ＭＳ Ｐゴシック" charset="-128"/>
              </a:rPr>
              <a:t>ρ</a:t>
            </a:r>
            <a:endParaRPr lang="en-US" altLang="ja-JP" sz="4000">
              <a:solidFill>
                <a:schemeClr val="tx1"/>
              </a:solidFill>
              <a:ea typeface="ＭＳ Ｐゴシック" charset="-128"/>
            </a:endParaRPr>
          </a:p>
        </p:txBody>
      </p:sp>
      <p:grpSp>
        <p:nvGrpSpPr>
          <p:cNvPr id="35852" name="Group 15"/>
          <p:cNvGrpSpPr>
            <a:grpSpLocks/>
          </p:cNvGrpSpPr>
          <p:nvPr/>
        </p:nvGrpSpPr>
        <p:grpSpPr bwMode="auto">
          <a:xfrm>
            <a:off x="11276013" y="9258300"/>
            <a:ext cx="1614487" cy="431800"/>
            <a:chOff x="2" y="0"/>
            <a:chExt cx="1016" cy="272"/>
          </a:xfrm>
        </p:grpSpPr>
        <p:sp>
          <p:nvSpPr>
            <p:cNvPr id="35854" name="Rectangle 16"/>
            <p:cNvSpPr>
              <a:spLocks/>
            </p:cNvSpPr>
            <p:nvPr/>
          </p:nvSpPr>
          <p:spPr bwMode="auto">
            <a:xfrm>
              <a:off x="2" y="0"/>
              <a:ext cx="1016" cy="272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35855" name="Rectangle 17"/>
            <p:cNvSpPr>
              <a:spLocks/>
            </p:cNvSpPr>
            <p:nvPr/>
          </p:nvSpPr>
          <p:spPr bwMode="auto">
            <a:xfrm>
              <a:off x="28" y="25"/>
              <a:ext cx="96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1800">
                  <a:solidFill>
                    <a:srgbClr val="FFFFFF"/>
                  </a:solidFill>
                  <a:latin typeface="Lucida Grande" pitchFamily="1" charset="0"/>
                  <a:ea typeface="ＭＳ Ｐゴシック" charset="-128"/>
                </a:rPr>
                <a:t>σ</a:t>
              </a:r>
              <a:r>
                <a:rPr lang="ja-JP" altLang="en-US" sz="1800">
                  <a:solidFill>
                    <a:srgbClr val="FFFFFF"/>
                  </a:solidFill>
                </a:rPr>
                <a:t>は電気伝導度</a:t>
              </a:r>
              <a:endParaRPr lang="ja-JP" altLang="en-US" sz="180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35853" name="Rectangle 18"/>
          <p:cNvSpPr>
            <a:spLocks/>
          </p:cNvSpPr>
          <p:nvPr/>
        </p:nvSpPr>
        <p:spPr bwMode="auto">
          <a:xfrm>
            <a:off x="10186988" y="2451100"/>
            <a:ext cx="20923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latin typeface="Lucida Grande" pitchFamily="1" charset="0"/>
                <a:ea typeface="ＭＳ Ｐゴシック" charset="-128"/>
              </a:rPr>
              <a:t>Δ</a:t>
            </a:r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x=1/100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-254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Stationary slow shock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4545013"/>
            <a:ext cx="7339012" cy="2446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6964363"/>
            <a:ext cx="7337425" cy="2446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69" name="Rectangle 4"/>
          <p:cNvSpPr>
            <a:spLocks/>
          </p:cNvSpPr>
          <p:nvPr/>
        </p:nvSpPr>
        <p:spPr bwMode="auto">
          <a:xfrm>
            <a:off x="101600" y="1841500"/>
            <a:ext cx="7340600" cy="2438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100" y="1916113"/>
            <a:ext cx="6985000" cy="2490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6"/>
          <p:cNvSpPr>
            <a:spLocks/>
          </p:cNvSpPr>
          <p:nvPr/>
        </p:nvSpPr>
        <p:spPr bwMode="auto">
          <a:xfrm>
            <a:off x="7754938" y="2905125"/>
            <a:ext cx="1463675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s</a:t>
            </a:r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=100</a:t>
            </a:r>
          </a:p>
        </p:txBody>
      </p:sp>
      <p:sp>
        <p:nvSpPr>
          <p:cNvPr id="36872" name="Rectangle 7"/>
          <p:cNvSpPr>
            <a:spLocks/>
          </p:cNvSpPr>
          <p:nvPr/>
        </p:nvSpPr>
        <p:spPr bwMode="auto">
          <a:xfrm>
            <a:off x="7754938" y="5451475"/>
            <a:ext cx="1463675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s</a:t>
            </a:r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=100</a:t>
            </a:r>
          </a:p>
        </p:txBody>
      </p:sp>
      <p:sp>
        <p:nvSpPr>
          <p:cNvPr id="36873" name="Rectangle 8"/>
          <p:cNvSpPr>
            <a:spLocks/>
          </p:cNvSpPr>
          <p:nvPr/>
        </p:nvSpPr>
        <p:spPr bwMode="auto">
          <a:xfrm>
            <a:off x="7769225" y="7991475"/>
            <a:ext cx="118110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s</a:t>
            </a:r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=10</a:t>
            </a:r>
          </a:p>
        </p:txBody>
      </p:sp>
      <p:sp>
        <p:nvSpPr>
          <p:cNvPr id="36874" name="Rectangle 9"/>
          <p:cNvSpPr>
            <a:spLocks/>
          </p:cNvSpPr>
          <p:nvPr/>
        </p:nvSpPr>
        <p:spPr bwMode="auto">
          <a:xfrm>
            <a:off x="7540625" y="2146300"/>
            <a:ext cx="20955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Komissarov ’08</a:t>
            </a:r>
          </a:p>
        </p:txBody>
      </p:sp>
      <p:sp>
        <p:nvSpPr>
          <p:cNvPr id="36875" name="Rectangle 10"/>
          <p:cNvSpPr>
            <a:spLocks/>
          </p:cNvSpPr>
          <p:nvPr/>
        </p:nvSpPr>
        <p:spPr bwMode="auto">
          <a:xfrm>
            <a:off x="1012825" y="1422400"/>
            <a:ext cx="5984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Ux</a:t>
            </a:r>
          </a:p>
        </p:txBody>
      </p:sp>
      <p:sp>
        <p:nvSpPr>
          <p:cNvPr id="36876" name="Rectangle 11"/>
          <p:cNvSpPr>
            <a:spLocks/>
          </p:cNvSpPr>
          <p:nvPr/>
        </p:nvSpPr>
        <p:spPr bwMode="auto">
          <a:xfrm>
            <a:off x="3201988" y="1422400"/>
            <a:ext cx="10128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p, p</a:t>
            </a:r>
            <a:r>
              <a:rPr lang="en-US" altLang="ja-JP" sz="4000" baseline="-6000">
                <a:solidFill>
                  <a:schemeClr val="tx1"/>
                </a:solidFill>
                <a:ea typeface="ＭＳ Ｐゴシック" charset="-128"/>
              </a:rPr>
              <a:t>m</a:t>
            </a:r>
          </a:p>
        </p:txBody>
      </p:sp>
      <p:sp>
        <p:nvSpPr>
          <p:cNvPr id="36877" name="Rectangle 12"/>
          <p:cNvSpPr>
            <a:spLocks/>
          </p:cNvSpPr>
          <p:nvPr/>
        </p:nvSpPr>
        <p:spPr bwMode="auto">
          <a:xfrm>
            <a:off x="5969000" y="1422400"/>
            <a:ext cx="3095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latin typeface="Lucida Grande" pitchFamily="1" charset="0"/>
                <a:ea typeface="ＭＳ Ｐゴシック" charset="-128"/>
              </a:rPr>
              <a:t>ρ</a:t>
            </a:r>
            <a:endParaRPr lang="en-US" altLang="ja-JP" sz="40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36878" name="Rectangle 13"/>
          <p:cNvSpPr>
            <a:spLocks/>
          </p:cNvSpPr>
          <p:nvPr/>
        </p:nvSpPr>
        <p:spPr bwMode="auto">
          <a:xfrm>
            <a:off x="7491413" y="4973638"/>
            <a:ext cx="142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Our Results</a:t>
            </a:r>
          </a:p>
        </p:txBody>
      </p:sp>
      <p:sp>
        <p:nvSpPr>
          <p:cNvPr id="36879" name="Rectangle 14"/>
          <p:cNvSpPr>
            <a:spLocks/>
          </p:cNvSpPr>
          <p:nvPr/>
        </p:nvSpPr>
        <p:spPr bwMode="auto">
          <a:xfrm>
            <a:off x="7486650" y="7386638"/>
            <a:ext cx="142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Our Results</a:t>
            </a:r>
          </a:p>
        </p:txBody>
      </p:sp>
      <p:grpSp>
        <p:nvGrpSpPr>
          <p:cNvPr id="36880" name="Group 15"/>
          <p:cNvGrpSpPr>
            <a:grpSpLocks/>
          </p:cNvGrpSpPr>
          <p:nvPr/>
        </p:nvGrpSpPr>
        <p:grpSpPr bwMode="auto">
          <a:xfrm>
            <a:off x="11276013" y="9258300"/>
            <a:ext cx="1614487" cy="431800"/>
            <a:chOff x="2" y="0"/>
            <a:chExt cx="1016" cy="272"/>
          </a:xfrm>
        </p:grpSpPr>
        <p:sp>
          <p:nvSpPr>
            <p:cNvPr id="36882" name="Rectangle 16"/>
            <p:cNvSpPr>
              <a:spLocks/>
            </p:cNvSpPr>
            <p:nvPr/>
          </p:nvSpPr>
          <p:spPr bwMode="auto">
            <a:xfrm>
              <a:off x="2" y="0"/>
              <a:ext cx="1016" cy="272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36883" name="Rectangle 17"/>
            <p:cNvSpPr>
              <a:spLocks/>
            </p:cNvSpPr>
            <p:nvPr/>
          </p:nvSpPr>
          <p:spPr bwMode="auto">
            <a:xfrm>
              <a:off x="28" y="25"/>
              <a:ext cx="96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1800">
                  <a:solidFill>
                    <a:srgbClr val="FFFFFF"/>
                  </a:solidFill>
                  <a:latin typeface="Lucida Grande" pitchFamily="1" charset="0"/>
                  <a:ea typeface="ＭＳ Ｐゴシック" charset="-128"/>
                </a:rPr>
                <a:t>σ</a:t>
              </a:r>
              <a:r>
                <a:rPr lang="ja-JP" altLang="en-US" sz="1800">
                  <a:solidFill>
                    <a:srgbClr val="FFFFFF"/>
                  </a:solidFill>
                </a:rPr>
                <a:t>は電気伝導度</a:t>
              </a:r>
              <a:endParaRPr lang="ja-JP" altLang="en-US" sz="180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36881" name="Rectangle 18"/>
          <p:cNvSpPr>
            <a:spLocks/>
          </p:cNvSpPr>
          <p:nvPr/>
        </p:nvSpPr>
        <p:spPr bwMode="auto">
          <a:xfrm>
            <a:off x="10186988" y="2451100"/>
            <a:ext cx="20923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latin typeface="Lucida Grande" pitchFamily="1" charset="0"/>
                <a:ea typeface="ＭＳ Ｐゴシック" charset="-128"/>
              </a:rPr>
              <a:t>Δ</a:t>
            </a:r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x=1/100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Brio-Wu Shocktube Problem</a:t>
            </a:r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317500" y="3835400"/>
            <a:ext cx="5791200" cy="4610100"/>
            <a:chOff x="0" y="0"/>
            <a:chExt cx="3648" cy="2904"/>
          </a:xfrm>
        </p:grpSpPr>
        <p:sp>
          <p:nvSpPr>
            <p:cNvPr id="37904" name="Rectangle 3"/>
            <p:cNvSpPr>
              <a:spLocks/>
            </p:cNvSpPr>
            <p:nvPr/>
          </p:nvSpPr>
          <p:spPr bwMode="auto">
            <a:xfrm>
              <a:off x="27" y="2"/>
              <a:ext cx="3621" cy="290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3790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634" cy="28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7892" name="Rectangle 5"/>
          <p:cNvSpPr>
            <a:spLocks/>
          </p:cNvSpPr>
          <p:nvPr/>
        </p:nvSpPr>
        <p:spPr bwMode="auto">
          <a:xfrm>
            <a:off x="287338" y="3440113"/>
            <a:ext cx="227965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Palenzuela et al. 09</a:t>
            </a: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163" y="3860800"/>
            <a:ext cx="6319837" cy="461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4" name="Rectangle 7"/>
          <p:cNvSpPr>
            <a:spLocks/>
          </p:cNvSpPr>
          <p:nvPr/>
        </p:nvSpPr>
        <p:spPr bwMode="auto">
          <a:xfrm>
            <a:off x="6221413" y="3449638"/>
            <a:ext cx="142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Our Results</a:t>
            </a:r>
          </a:p>
        </p:txBody>
      </p:sp>
      <p:grpSp>
        <p:nvGrpSpPr>
          <p:cNvPr id="37895" name="Group 8"/>
          <p:cNvGrpSpPr>
            <a:grpSpLocks/>
          </p:cNvGrpSpPr>
          <p:nvPr/>
        </p:nvGrpSpPr>
        <p:grpSpPr bwMode="auto">
          <a:xfrm>
            <a:off x="11276013" y="9258300"/>
            <a:ext cx="1614487" cy="431800"/>
            <a:chOff x="2" y="0"/>
            <a:chExt cx="1016" cy="272"/>
          </a:xfrm>
        </p:grpSpPr>
        <p:sp>
          <p:nvSpPr>
            <p:cNvPr id="37902" name="Rectangle 9"/>
            <p:cNvSpPr>
              <a:spLocks/>
            </p:cNvSpPr>
            <p:nvPr/>
          </p:nvSpPr>
          <p:spPr bwMode="auto">
            <a:xfrm>
              <a:off x="2" y="0"/>
              <a:ext cx="1016" cy="272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37903" name="Rectangle 10"/>
            <p:cNvSpPr>
              <a:spLocks/>
            </p:cNvSpPr>
            <p:nvPr/>
          </p:nvSpPr>
          <p:spPr bwMode="auto">
            <a:xfrm>
              <a:off x="28" y="25"/>
              <a:ext cx="96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1800">
                  <a:solidFill>
                    <a:srgbClr val="FFFFFF"/>
                  </a:solidFill>
                  <a:latin typeface="Lucida Grande" pitchFamily="1" charset="0"/>
                  <a:ea typeface="ＭＳ Ｐゴシック" charset="-128"/>
                </a:rPr>
                <a:t>σ</a:t>
              </a:r>
              <a:r>
                <a:rPr lang="ja-JP" altLang="en-US" sz="1800">
                  <a:solidFill>
                    <a:srgbClr val="FFFFFF"/>
                  </a:solidFill>
                </a:rPr>
                <a:t>は電気伝導度</a:t>
              </a:r>
              <a:endParaRPr lang="ja-JP" altLang="en-US" sz="180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37896" name="Rectangle 11"/>
          <p:cNvSpPr>
            <a:spLocks/>
          </p:cNvSpPr>
          <p:nvPr/>
        </p:nvSpPr>
        <p:spPr bwMode="auto">
          <a:xfrm>
            <a:off x="254000" y="2438400"/>
            <a:ext cx="5033963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Left: (</a:t>
            </a:r>
            <a:r>
              <a:rPr lang="en-US" altLang="ja-JP" sz="2400">
                <a:solidFill>
                  <a:schemeClr val="tx1"/>
                </a:solidFill>
                <a:latin typeface="Lucida Grande" pitchFamily="1" charset="0"/>
                <a:ea typeface="ＭＳ Ｐゴシック" charset="-128"/>
              </a:rPr>
              <a:t>ρ</a:t>
            </a:r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,p, By) = (1, 1, 0.5)</a:t>
            </a:r>
          </a:p>
          <a:p>
            <a:pPr algn="l"/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Right: (</a:t>
            </a:r>
            <a:r>
              <a:rPr lang="en-US" altLang="ja-JP" sz="2400">
                <a:solidFill>
                  <a:schemeClr val="tx1"/>
                </a:solidFill>
                <a:latin typeface="Lucida Grande" pitchFamily="1" charset="0"/>
                <a:ea typeface="ＭＳ Ｐゴシック" charset="-128"/>
              </a:rPr>
              <a:t>ρ</a:t>
            </a:r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,p, By) = (0.125, 0.1, 0.5)</a:t>
            </a:r>
          </a:p>
        </p:txBody>
      </p:sp>
      <p:sp>
        <p:nvSpPr>
          <p:cNvPr id="37897" name="Rectangle 12"/>
          <p:cNvSpPr>
            <a:spLocks/>
          </p:cNvSpPr>
          <p:nvPr/>
        </p:nvSpPr>
        <p:spPr bwMode="auto">
          <a:xfrm>
            <a:off x="5359400" y="2805113"/>
            <a:ext cx="1255713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latin typeface="Lucida Grande" pitchFamily="1" charset="0"/>
                <a:ea typeface="ＭＳ Ｐゴシック" charset="-128"/>
              </a:rPr>
              <a:t>Δ</a:t>
            </a:r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x=1/400</a:t>
            </a:r>
          </a:p>
        </p:txBody>
      </p:sp>
      <p:sp>
        <p:nvSpPr>
          <p:cNvPr id="37898" name="Rectangle 13"/>
          <p:cNvSpPr>
            <a:spLocks/>
          </p:cNvSpPr>
          <p:nvPr/>
        </p:nvSpPr>
        <p:spPr bwMode="auto">
          <a:xfrm>
            <a:off x="3302000" y="8610600"/>
            <a:ext cx="57023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altLang="ja-JP" sz="2400">
                <a:solidFill>
                  <a:schemeClr val="tx1"/>
                </a:solidFill>
              </a:rPr>
              <a:t>high conductivity</a:t>
            </a:r>
            <a:r>
              <a:rPr lang="ja-JP" altLang="en-US" sz="2400">
                <a:solidFill>
                  <a:schemeClr val="tx1"/>
                </a:solidFill>
              </a:rPr>
              <a:t>を解けていない</a:t>
            </a:r>
            <a:endParaRPr lang="en-US" altLang="ja-JP" sz="2400">
              <a:solidFill>
                <a:schemeClr val="tx1"/>
              </a:solidFill>
            </a:endParaRPr>
          </a:p>
          <a:p>
            <a:pPr algn="l"/>
            <a:r>
              <a:rPr lang="en-US" altLang="ja-JP" sz="2400">
                <a:solidFill>
                  <a:schemeClr val="tx1"/>
                </a:solidFill>
              </a:rPr>
              <a:t>low conductivity</a:t>
            </a:r>
            <a:r>
              <a:rPr lang="ja-JP" altLang="en-US" sz="2400">
                <a:solidFill>
                  <a:schemeClr val="tx1"/>
                </a:solidFill>
              </a:rPr>
              <a:t>でも構造がなまっている</a:t>
            </a:r>
          </a:p>
        </p:txBody>
      </p:sp>
      <p:sp>
        <p:nvSpPr>
          <p:cNvPr id="37899" name="Rectangle 14"/>
          <p:cNvSpPr>
            <a:spLocks/>
          </p:cNvSpPr>
          <p:nvPr/>
        </p:nvSpPr>
        <p:spPr bwMode="auto">
          <a:xfrm>
            <a:off x="1862138" y="4027488"/>
            <a:ext cx="12938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800" b="1">
                <a:solidFill>
                  <a:schemeClr val="tx1"/>
                </a:solidFill>
                <a:latin typeface="Gill Sans" pitchFamily="1" charset="0"/>
                <a:ea typeface="ＭＳ Ｐゴシック" charset="-128"/>
                <a:sym typeface="Gill Sans" pitchFamily="1" charset="0"/>
              </a:rPr>
              <a:t>rarefaction</a:t>
            </a:r>
          </a:p>
        </p:txBody>
      </p:sp>
      <p:sp>
        <p:nvSpPr>
          <p:cNvPr id="37900" name="Rectangle 15"/>
          <p:cNvSpPr>
            <a:spLocks/>
          </p:cNvSpPr>
          <p:nvPr/>
        </p:nvSpPr>
        <p:spPr bwMode="auto">
          <a:xfrm>
            <a:off x="3251200" y="4351338"/>
            <a:ext cx="163036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800" b="1">
                <a:solidFill>
                  <a:schemeClr val="tx1"/>
                </a:solidFill>
                <a:latin typeface="Gill Sans" pitchFamily="1" charset="0"/>
                <a:ea typeface="ＭＳ Ｐゴシック" charset="-128"/>
                <a:sym typeface="Gill Sans" pitchFamily="1" charset="0"/>
              </a:rPr>
              <a:t>tangential dis.</a:t>
            </a:r>
          </a:p>
        </p:txBody>
      </p:sp>
      <p:sp>
        <p:nvSpPr>
          <p:cNvPr id="37901" name="Rectangle 16"/>
          <p:cNvSpPr>
            <a:spLocks/>
          </p:cNvSpPr>
          <p:nvPr/>
        </p:nvSpPr>
        <p:spPr bwMode="auto">
          <a:xfrm>
            <a:off x="4556125" y="6396038"/>
            <a:ext cx="11684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800" b="1">
                <a:solidFill>
                  <a:schemeClr val="tx1"/>
                </a:solidFill>
                <a:latin typeface="Gill Sans" pitchFamily="1" charset="0"/>
                <a:ea typeface="ＭＳ Ｐゴシック" charset="-128"/>
                <a:sym typeface="Gill Sans" pitchFamily="1" charset="0"/>
              </a:rPr>
              <a:t>fast shock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-254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Self-similar diffusion</a:t>
            </a:r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-1588" y="2044700"/>
            <a:ext cx="7402513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4000">
                <a:solidFill>
                  <a:schemeClr val="tx1"/>
                </a:solidFill>
              </a:rPr>
              <a:t>一様プラズマ、変位電流を無視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22600"/>
            <a:ext cx="2589213" cy="782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8650" y="2959100"/>
            <a:ext cx="309245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213" y="4645025"/>
            <a:ext cx="12560300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9" name="Rectangle 6"/>
          <p:cNvSpPr>
            <a:spLocks/>
          </p:cNvSpPr>
          <p:nvPr/>
        </p:nvSpPr>
        <p:spPr bwMode="auto">
          <a:xfrm>
            <a:off x="9090025" y="3492500"/>
            <a:ext cx="19177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</a:rPr>
              <a:t>実線：解析解</a:t>
            </a:r>
            <a:endParaRPr lang="en-US" altLang="ja-JP" sz="2400">
              <a:solidFill>
                <a:schemeClr val="tx1"/>
              </a:solidFill>
            </a:endParaRPr>
          </a:p>
          <a:p>
            <a:r>
              <a:rPr lang="ja-JP" altLang="en-US" sz="2400">
                <a:solidFill>
                  <a:schemeClr val="tx1"/>
                </a:solidFill>
              </a:rPr>
              <a:t>点：数値解</a:t>
            </a:r>
          </a:p>
        </p:txBody>
      </p:sp>
      <p:grpSp>
        <p:nvGrpSpPr>
          <p:cNvPr id="38920" name="Group 7"/>
          <p:cNvGrpSpPr>
            <a:grpSpLocks/>
          </p:cNvGrpSpPr>
          <p:nvPr/>
        </p:nvGrpSpPr>
        <p:grpSpPr bwMode="auto">
          <a:xfrm>
            <a:off x="11272838" y="9258300"/>
            <a:ext cx="1617662" cy="431800"/>
            <a:chOff x="0" y="0"/>
            <a:chExt cx="1018" cy="272"/>
          </a:xfrm>
        </p:grpSpPr>
        <p:sp>
          <p:nvSpPr>
            <p:cNvPr id="38922" name="Rectangle 8"/>
            <p:cNvSpPr>
              <a:spLocks/>
            </p:cNvSpPr>
            <p:nvPr/>
          </p:nvSpPr>
          <p:spPr bwMode="auto">
            <a:xfrm>
              <a:off x="2" y="0"/>
              <a:ext cx="1016" cy="272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38923" name="Rectangle 9"/>
            <p:cNvSpPr>
              <a:spLocks/>
            </p:cNvSpPr>
            <p:nvPr/>
          </p:nvSpPr>
          <p:spPr bwMode="auto">
            <a:xfrm>
              <a:off x="0" y="0"/>
              <a:ext cx="1017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1800">
                  <a:solidFill>
                    <a:srgbClr val="FFFFFF"/>
                  </a:solidFill>
                  <a:latin typeface="Lucida Grande" pitchFamily="1" charset="0"/>
                  <a:ea typeface="ＭＳ Ｐゴシック" charset="-128"/>
                </a:rPr>
                <a:t>σ</a:t>
              </a:r>
              <a:r>
                <a:rPr lang="ja-JP" altLang="en-US" sz="1800">
                  <a:solidFill>
                    <a:srgbClr val="FFFFFF"/>
                  </a:solidFill>
                </a:rPr>
                <a:t>は電気伝導度</a:t>
              </a:r>
              <a:endParaRPr lang="ja-JP" altLang="en-US" sz="180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38921" name="Rectangle 10"/>
          <p:cNvSpPr>
            <a:spLocks/>
          </p:cNvSpPr>
          <p:nvPr/>
        </p:nvSpPr>
        <p:spPr bwMode="auto">
          <a:xfrm>
            <a:off x="590550" y="4248150"/>
            <a:ext cx="13462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latin typeface="Lucida Grande" pitchFamily="1" charset="0"/>
                <a:ea typeface="ＭＳ Ｐゴシック" charset="-128"/>
              </a:rPr>
              <a:t>Δ</a:t>
            </a:r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x=1/100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/>
          </p:cNvSpPr>
          <p:nvPr/>
        </p:nvSpPr>
        <p:spPr bwMode="auto">
          <a:xfrm>
            <a:off x="6235700" y="2603500"/>
            <a:ext cx="4419600" cy="850900"/>
          </a:xfrm>
          <a:prstGeom prst="rect">
            <a:avLst/>
          </a:prstGeom>
          <a:solidFill>
            <a:srgbClr val="FF6666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9939" name="Rectangle 2"/>
          <p:cNvSpPr>
            <a:spLocks/>
          </p:cNvSpPr>
          <p:nvPr/>
        </p:nvSpPr>
        <p:spPr bwMode="auto">
          <a:xfrm>
            <a:off x="3568700" y="2603500"/>
            <a:ext cx="1143000" cy="850900"/>
          </a:xfrm>
          <a:prstGeom prst="rect">
            <a:avLst/>
          </a:prstGeom>
          <a:solidFill>
            <a:srgbClr val="00800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9940" name="Rectangle 3"/>
          <p:cNvSpPr>
            <a:spLocks/>
          </p:cNvSpPr>
          <p:nvPr/>
        </p:nvSpPr>
        <p:spPr bwMode="auto">
          <a:xfrm>
            <a:off x="1016000" y="3937000"/>
            <a:ext cx="10426700" cy="3022600"/>
          </a:xfrm>
          <a:prstGeom prst="rect">
            <a:avLst/>
          </a:prstGeom>
          <a:solidFill>
            <a:srgbClr val="66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130302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Problem of Strang Splitting</a:t>
            </a:r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0" y="2651125"/>
            <a:ext cx="7937500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943" name="Line 6"/>
          <p:cNvSpPr>
            <a:spLocks noChangeShapeType="1"/>
          </p:cNvSpPr>
          <p:nvPr/>
        </p:nvSpPr>
        <p:spPr bwMode="auto">
          <a:xfrm flipH="1">
            <a:off x="1612900" y="6388100"/>
            <a:ext cx="9296400" cy="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grpSp>
        <p:nvGrpSpPr>
          <p:cNvPr id="39944" name="Group 7"/>
          <p:cNvGrpSpPr>
            <a:grpSpLocks/>
          </p:cNvGrpSpPr>
          <p:nvPr/>
        </p:nvGrpSpPr>
        <p:grpSpPr bwMode="auto">
          <a:xfrm>
            <a:off x="2438400" y="6084888"/>
            <a:ext cx="7112000" cy="533400"/>
            <a:chOff x="0" y="0"/>
            <a:chExt cx="4480" cy="336"/>
          </a:xfrm>
        </p:grpSpPr>
        <p:sp>
          <p:nvSpPr>
            <p:cNvPr id="39975" name="Line 8"/>
            <p:cNvSpPr>
              <a:spLocks noChangeShapeType="1"/>
            </p:cNvSpPr>
            <p:nvPr/>
          </p:nvSpPr>
          <p:spPr bwMode="auto">
            <a:xfrm>
              <a:off x="0" y="0"/>
              <a:ext cx="0" cy="335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39976" name="Line 9"/>
            <p:cNvSpPr>
              <a:spLocks noChangeShapeType="1"/>
            </p:cNvSpPr>
            <p:nvPr/>
          </p:nvSpPr>
          <p:spPr bwMode="auto">
            <a:xfrm>
              <a:off x="4480" y="0"/>
              <a:ext cx="0" cy="336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39977" name="Line 10"/>
            <p:cNvSpPr>
              <a:spLocks noChangeShapeType="1"/>
            </p:cNvSpPr>
            <p:nvPr/>
          </p:nvSpPr>
          <p:spPr bwMode="auto">
            <a:xfrm>
              <a:off x="2240" y="0"/>
              <a:ext cx="0" cy="336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sp>
        <p:nvSpPr>
          <p:cNvPr id="39945" name="Rectangle 11"/>
          <p:cNvSpPr>
            <a:spLocks/>
          </p:cNvSpPr>
          <p:nvPr/>
        </p:nvSpPr>
        <p:spPr bwMode="auto">
          <a:xfrm>
            <a:off x="2335213" y="6565900"/>
            <a:ext cx="23812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n</a:t>
            </a:r>
          </a:p>
        </p:txBody>
      </p:sp>
      <p:sp>
        <p:nvSpPr>
          <p:cNvPr id="39946" name="Rectangle 12"/>
          <p:cNvSpPr>
            <a:spLocks/>
          </p:cNvSpPr>
          <p:nvPr/>
        </p:nvSpPr>
        <p:spPr bwMode="auto">
          <a:xfrm>
            <a:off x="5468938" y="6565900"/>
            <a:ext cx="82867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n+1/2</a:t>
            </a:r>
          </a:p>
        </p:txBody>
      </p:sp>
      <p:sp>
        <p:nvSpPr>
          <p:cNvPr id="39947" name="Rectangle 13"/>
          <p:cNvSpPr>
            <a:spLocks/>
          </p:cNvSpPr>
          <p:nvPr/>
        </p:nvSpPr>
        <p:spPr bwMode="auto">
          <a:xfrm>
            <a:off x="9267825" y="6565900"/>
            <a:ext cx="5921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n+1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422525" y="4051300"/>
            <a:ext cx="5294313" cy="469900"/>
            <a:chOff x="0" y="0"/>
            <a:chExt cx="3335" cy="296"/>
          </a:xfrm>
        </p:grpSpPr>
        <p:sp>
          <p:nvSpPr>
            <p:cNvPr id="39973" name="Line 15"/>
            <p:cNvSpPr>
              <a:spLocks noChangeShapeType="1"/>
            </p:cNvSpPr>
            <p:nvPr/>
          </p:nvSpPr>
          <p:spPr bwMode="auto">
            <a:xfrm flipH="1">
              <a:off x="41" y="296"/>
              <a:ext cx="21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39974" name="Rectangle 16"/>
            <p:cNvSpPr>
              <a:spLocks/>
            </p:cNvSpPr>
            <p:nvPr/>
          </p:nvSpPr>
          <p:spPr bwMode="auto">
            <a:xfrm>
              <a:off x="0" y="0"/>
              <a:ext cx="3335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>
                  <a:solidFill>
                    <a:schemeClr val="tx1"/>
                  </a:solidFill>
                </a:rPr>
                <a:t>1st step</a:t>
              </a:r>
              <a:r>
                <a:rPr lang="ja-JP" altLang="en-US" sz="2400">
                  <a:solidFill>
                    <a:schemeClr val="tx1"/>
                  </a:solidFill>
                </a:rPr>
                <a:t>：電場の固い項を解析的に解く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487613" y="4508500"/>
            <a:ext cx="7138987" cy="520700"/>
            <a:chOff x="0" y="0"/>
            <a:chExt cx="4496" cy="328"/>
          </a:xfrm>
        </p:grpSpPr>
        <p:sp>
          <p:nvSpPr>
            <p:cNvPr id="39971" name="Line 18"/>
            <p:cNvSpPr>
              <a:spLocks noChangeShapeType="1"/>
            </p:cNvSpPr>
            <p:nvPr/>
          </p:nvSpPr>
          <p:spPr bwMode="auto">
            <a:xfrm flipH="1">
              <a:off x="0" y="328"/>
              <a:ext cx="4496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39972" name="Rectangle 19"/>
            <p:cNvSpPr>
              <a:spLocks/>
            </p:cNvSpPr>
            <p:nvPr/>
          </p:nvSpPr>
          <p:spPr bwMode="auto">
            <a:xfrm>
              <a:off x="2183" y="0"/>
              <a:ext cx="1927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>
                  <a:solidFill>
                    <a:schemeClr val="tx1"/>
                  </a:solidFill>
                </a:rPr>
                <a:t>2nd step</a:t>
              </a:r>
              <a:r>
                <a:rPr lang="ja-JP" altLang="en-US" sz="2400">
                  <a:solidFill>
                    <a:schemeClr val="tx1"/>
                  </a:solidFill>
                </a:rPr>
                <a:t>：移流項</a:t>
              </a:r>
              <a:r>
                <a:rPr lang="en-US" altLang="ja-JP" sz="2400">
                  <a:solidFill>
                    <a:schemeClr val="tx1"/>
                  </a:solidFill>
                </a:rPr>
                <a:t>(HLL)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932488" y="5156200"/>
            <a:ext cx="5160962" cy="508000"/>
            <a:chOff x="0" y="0"/>
            <a:chExt cx="3250" cy="320"/>
          </a:xfrm>
        </p:grpSpPr>
        <p:sp>
          <p:nvSpPr>
            <p:cNvPr id="39969" name="Line 21"/>
            <p:cNvSpPr>
              <a:spLocks noChangeShapeType="1"/>
            </p:cNvSpPr>
            <p:nvPr/>
          </p:nvSpPr>
          <p:spPr bwMode="auto">
            <a:xfrm flipH="1">
              <a:off x="70" y="320"/>
              <a:ext cx="21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39970" name="Rectangle 22"/>
            <p:cNvSpPr>
              <a:spLocks/>
            </p:cNvSpPr>
            <p:nvPr/>
          </p:nvSpPr>
          <p:spPr bwMode="auto">
            <a:xfrm>
              <a:off x="0" y="0"/>
              <a:ext cx="3250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>
                  <a:solidFill>
                    <a:schemeClr val="tx1"/>
                  </a:solidFill>
                </a:rPr>
                <a:t>3rd step: </a:t>
              </a:r>
              <a:r>
                <a:rPr lang="ja-JP" altLang="en-US" sz="2400">
                  <a:solidFill>
                    <a:schemeClr val="tx1"/>
                  </a:solidFill>
                </a:rPr>
                <a:t>電場の固い項を解析的に解く</a:t>
              </a:r>
            </a:p>
          </p:txBody>
        </p:sp>
      </p:grpSp>
      <p:sp>
        <p:nvSpPr>
          <p:cNvPr id="39951" name="Rectangle 23"/>
          <p:cNvSpPr>
            <a:spLocks/>
          </p:cNvSpPr>
          <p:nvPr/>
        </p:nvSpPr>
        <p:spPr bwMode="auto">
          <a:xfrm>
            <a:off x="504825" y="2171700"/>
            <a:ext cx="47498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2400">
                <a:solidFill>
                  <a:schemeClr val="tx1"/>
                </a:solidFill>
              </a:rPr>
              <a:t>(n, n+1) </a:t>
            </a:r>
            <a:r>
              <a:rPr lang="ja-JP" altLang="en-US" sz="2400">
                <a:solidFill>
                  <a:schemeClr val="tx1"/>
                </a:solidFill>
              </a:rPr>
              <a:t>ステップの積分を考える</a:t>
            </a:r>
          </a:p>
        </p:txBody>
      </p:sp>
      <p:sp>
        <p:nvSpPr>
          <p:cNvPr id="42008" name="Rectangle 24"/>
          <p:cNvSpPr>
            <a:spLocks/>
          </p:cNvSpPr>
          <p:nvPr/>
        </p:nvSpPr>
        <p:spPr bwMode="auto">
          <a:xfrm>
            <a:off x="3011488" y="3543300"/>
            <a:ext cx="282257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rgbClr val="008000"/>
                </a:solidFill>
              </a:rPr>
              <a:t>電場を成長させる項</a:t>
            </a:r>
          </a:p>
        </p:txBody>
      </p:sp>
      <p:sp>
        <p:nvSpPr>
          <p:cNvPr id="42009" name="Rectangle 25"/>
          <p:cNvSpPr>
            <a:spLocks/>
          </p:cNvSpPr>
          <p:nvPr/>
        </p:nvSpPr>
        <p:spPr bwMode="auto">
          <a:xfrm>
            <a:off x="6659563" y="3568700"/>
            <a:ext cx="288925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rgbClr val="FF0000"/>
                </a:solidFill>
              </a:rPr>
              <a:t>電場を</a:t>
            </a:r>
            <a:r>
              <a:rPr lang="en-US" altLang="ja-JP" sz="2400">
                <a:solidFill>
                  <a:srgbClr val="FF0000"/>
                </a:solidFill>
              </a:rPr>
              <a:t>damp</a:t>
            </a:r>
            <a:r>
              <a:rPr lang="ja-JP" altLang="en-US" sz="2400">
                <a:solidFill>
                  <a:srgbClr val="FF0000"/>
                </a:solidFill>
              </a:rPr>
              <a:t>させる項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16000" y="7188200"/>
            <a:ext cx="10426700" cy="2476500"/>
            <a:chOff x="0" y="0"/>
            <a:chExt cx="6568" cy="1560"/>
          </a:xfrm>
        </p:grpSpPr>
        <p:sp>
          <p:nvSpPr>
            <p:cNvPr id="39956" name="Rectangle 27"/>
            <p:cNvSpPr>
              <a:spLocks/>
            </p:cNvSpPr>
            <p:nvPr/>
          </p:nvSpPr>
          <p:spPr bwMode="auto">
            <a:xfrm>
              <a:off x="0" y="0"/>
              <a:ext cx="6568" cy="1536"/>
            </a:xfrm>
            <a:prstGeom prst="rect">
              <a:avLst/>
            </a:prstGeom>
            <a:solidFill>
              <a:srgbClr val="66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39957" name="Line 28"/>
            <p:cNvSpPr>
              <a:spLocks noChangeShapeType="1"/>
            </p:cNvSpPr>
            <p:nvPr/>
          </p:nvSpPr>
          <p:spPr bwMode="auto">
            <a:xfrm flipH="1">
              <a:off x="376" y="1176"/>
              <a:ext cx="585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grpSp>
          <p:nvGrpSpPr>
            <p:cNvPr id="39958" name="Group 29"/>
            <p:cNvGrpSpPr>
              <a:grpSpLocks/>
            </p:cNvGrpSpPr>
            <p:nvPr/>
          </p:nvGrpSpPr>
          <p:grpSpPr bwMode="auto">
            <a:xfrm>
              <a:off x="896" y="983"/>
              <a:ext cx="4480" cy="337"/>
              <a:chOff x="0" y="0"/>
              <a:chExt cx="4480" cy="336"/>
            </a:xfrm>
          </p:grpSpPr>
          <p:sp>
            <p:nvSpPr>
              <p:cNvPr id="39966" name="Line 3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35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39967" name="Line 31"/>
              <p:cNvSpPr>
                <a:spLocks noChangeShapeType="1"/>
              </p:cNvSpPr>
              <p:nvPr/>
            </p:nvSpPr>
            <p:spPr bwMode="auto">
              <a:xfrm>
                <a:off x="4480" y="0"/>
                <a:ext cx="0" cy="336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39968" name="Line 32"/>
              <p:cNvSpPr>
                <a:spLocks noChangeShapeType="1"/>
              </p:cNvSpPr>
              <p:nvPr/>
            </p:nvSpPr>
            <p:spPr bwMode="auto">
              <a:xfrm>
                <a:off x="2240" y="0"/>
                <a:ext cx="0" cy="336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</p:grpSp>
        <p:sp>
          <p:nvSpPr>
            <p:cNvPr id="39959" name="Rectangle 33"/>
            <p:cNvSpPr>
              <a:spLocks/>
            </p:cNvSpPr>
            <p:nvPr/>
          </p:nvSpPr>
          <p:spPr bwMode="auto">
            <a:xfrm>
              <a:off x="832" y="1288"/>
              <a:ext cx="150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>
                  <a:solidFill>
                    <a:schemeClr val="tx1"/>
                  </a:solidFill>
                  <a:ea typeface="ＭＳ Ｐゴシック" charset="-128"/>
                </a:rPr>
                <a:t>n</a:t>
              </a:r>
            </a:p>
          </p:txBody>
        </p:sp>
        <p:sp>
          <p:nvSpPr>
            <p:cNvPr id="39960" name="Rectangle 34"/>
            <p:cNvSpPr>
              <a:spLocks/>
            </p:cNvSpPr>
            <p:nvPr/>
          </p:nvSpPr>
          <p:spPr bwMode="auto">
            <a:xfrm>
              <a:off x="2808" y="1288"/>
              <a:ext cx="522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>
                  <a:solidFill>
                    <a:schemeClr val="tx1"/>
                  </a:solidFill>
                  <a:ea typeface="ＭＳ Ｐゴシック" charset="-128"/>
                </a:rPr>
                <a:t>n+1/2</a:t>
              </a:r>
            </a:p>
          </p:txBody>
        </p:sp>
        <p:sp>
          <p:nvSpPr>
            <p:cNvPr id="39961" name="Rectangle 35"/>
            <p:cNvSpPr>
              <a:spLocks/>
            </p:cNvSpPr>
            <p:nvPr/>
          </p:nvSpPr>
          <p:spPr bwMode="auto">
            <a:xfrm>
              <a:off x="5200" y="1288"/>
              <a:ext cx="372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>
                  <a:solidFill>
                    <a:schemeClr val="tx1"/>
                  </a:solidFill>
                  <a:ea typeface="ＭＳ Ｐゴシック" charset="-128"/>
                </a:rPr>
                <a:t>n+1</a:t>
              </a:r>
            </a:p>
          </p:txBody>
        </p:sp>
        <p:sp>
          <p:nvSpPr>
            <p:cNvPr id="39962" name="Line 36"/>
            <p:cNvSpPr>
              <a:spLocks noChangeShapeType="1"/>
            </p:cNvSpPr>
            <p:nvPr/>
          </p:nvSpPr>
          <p:spPr bwMode="auto">
            <a:xfrm flipH="1">
              <a:off x="928" y="880"/>
              <a:ext cx="448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39963" name="Rectangle 37"/>
            <p:cNvSpPr>
              <a:spLocks/>
            </p:cNvSpPr>
            <p:nvPr/>
          </p:nvSpPr>
          <p:spPr bwMode="auto">
            <a:xfrm>
              <a:off x="853" y="584"/>
              <a:ext cx="3401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>
                  <a:solidFill>
                    <a:schemeClr val="tx1"/>
                  </a:solidFill>
                </a:rPr>
                <a:t>2nd step</a:t>
              </a:r>
              <a:r>
                <a:rPr lang="ja-JP" altLang="en-US" sz="2400">
                  <a:solidFill>
                    <a:schemeClr val="tx1"/>
                  </a:solidFill>
                </a:rPr>
                <a:t>：電場の固い項を解析的に解く</a:t>
              </a:r>
            </a:p>
          </p:txBody>
        </p:sp>
        <p:sp>
          <p:nvSpPr>
            <p:cNvPr id="39964" name="Line 38"/>
            <p:cNvSpPr>
              <a:spLocks noChangeShapeType="1"/>
            </p:cNvSpPr>
            <p:nvPr/>
          </p:nvSpPr>
          <p:spPr bwMode="auto">
            <a:xfrm flipH="1">
              <a:off x="928" y="480"/>
              <a:ext cx="4496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39965" name="Rectangle 39"/>
            <p:cNvSpPr>
              <a:spLocks/>
            </p:cNvSpPr>
            <p:nvPr/>
          </p:nvSpPr>
          <p:spPr bwMode="auto">
            <a:xfrm>
              <a:off x="824" y="152"/>
              <a:ext cx="1861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>
                  <a:solidFill>
                    <a:schemeClr val="tx1"/>
                  </a:solidFill>
                </a:rPr>
                <a:t>1st step</a:t>
              </a:r>
              <a:r>
                <a:rPr lang="ja-JP" altLang="en-US" sz="2400">
                  <a:solidFill>
                    <a:schemeClr val="tx1"/>
                  </a:solidFill>
                </a:rPr>
                <a:t>：移流項</a:t>
              </a:r>
              <a:r>
                <a:rPr lang="en-US" altLang="ja-JP" sz="2400">
                  <a:solidFill>
                    <a:schemeClr val="tx1"/>
                  </a:solidFill>
                </a:rPr>
                <a:t>(HLL)</a:t>
              </a:r>
            </a:p>
          </p:txBody>
        </p:sp>
      </p:grpSp>
      <p:sp>
        <p:nvSpPr>
          <p:cNvPr id="42024" name="Rectangle 40"/>
          <p:cNvSpPr>
            <a:spLocks/>
          </p:cNvSpPr>
          <p:nvPr/>
        </p:nvSpPr>
        <p:spPr bwMode="auto">
          <a:xfrm>
            <a:off x="6194425" y="7340600"/>
            <a:ext cx="50673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rgbClr val="FF0000"/>
                </a:solidFill>
              </a:rPr>
              <a:t>この方法は</a:t>
            </a:r>
            <a:r>
              <a:rPr lang="en-US" altLang="ja-JP" sz="2400">
                <a:solidFill>
                  <a:srgbClr val="FF0000"/>
                </a:solidFill>
              </a:rPr>
              <a:t>(</a:t>
            </a:r>
            <a:r>
              <a:rPr lang="ja-JP" altLang="en-US" sz="2400">
                <a:solidFill>
                  <a:srgbClr val="FF0000"/>
                </a:solidFill>
              </a:rPr>
              <a:t>経験的に）精度が出ない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8" grpId="0" autoUpdateAnimBg="0"/>
      <p:bldP spid="42009" grpId="0" autoUpdateAnimBg="0"/>
      <p:bldP spid="4202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outline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732" y="2733660"/>
            <a:ext cx="12293600" cy="6769100"/>
          </a:xfrm>
        </p:spPr>
        <p:txBody>
          <a:bodyPr anchor="t"/>
          <a:lstStyle/>
          <a:p>
            <a:pPr eaLnBrk="1" hangingPunct="1">
              <a:buSzPct val="99000"/>
              <a:buFontTx/>
              <a:buAutoNum type="arabicPeriod"/>
            </a:pPr>
            <a:r>
              <a:rPr lang="ja-JP" altLang="en-US" dirty="0" smtClean="0"/>
              <a:t>相対論的抵抗性磁気流体方程式</a:t>
            </a:r>
            <a:r>
              <a:rPr lang="en-US" altLang="ja-JP" dirty="0" smtClean="0"/>
              <a:t>(RRMHD)</a:t>
            </a:r>
            <a:r>
              <a:rPr lang="ja-JP" altLang="en-US" dirty="0" smtClean="0"/>
              <a:t>の導入</a:t>
            </a:r>
            <a:endParaRPr lang="en-US" altLang="ja-JP" dirty="0" smtClean="0"/>
          </a:p>
          <a:p>
            <a:pPr eaLnBrk="1" hangingPunct="1">
              <a:buSzPct val="99000"/>
              <a:buNone/>
            </a:pPr>
            <a:r>
              <a:rPr lang="en-US" altLang="ja-JP" dirty="0" smtClean="0"/>
              <a:t> </a:t>
            </a:r>
            <a:r>
              <a:rPr lang="ja-JP" altLang="en-US" dirty="0" smtClean="0"/>
              <a:t>　 </a:t>
            </a:r>
            <a:r>
              <a:rPr lang="en-US" altLang="ja-JP" dirty="0" smtClean="0"/>
              <a:t>RRMHD</a:t>
            </a:r>
            <a:r>
              <a:rPr lang="ja-JP" altLang="en-US" dirty="0" smtClean="0"/>
              <a:t>の数値解法</a:t>
            </a:r>
            <a:endParaRPr lang="en-US" altLang="ja-JP" dirty="0" smtClean="0"/>
          </a:p>
          <a:p>
            <a:pPr marL="1066800" lvl="2" eaLnBrk="1" hangingPunct="1">
              <a:buSzPct val="99000"/>
              <a:buNone/>
            </a:pPr>
            <a:r>
              <a:rPr lang="en-US" altLang="ja-JP" dirty="0" smtClean="0"/>
              <a:t>HLL</a:t>
            </a:r>
            <a:r>
              <a:rPr lang="ja-JP" altLang="en-US" dirty="0" smtClean="0"/>
              <a:t>法に基づく</a:t>
            </a:r>
            <a:r>
              <a:rPr lang="en-US" altLang="ja-JP" dirty="0" smtClean="0"/>
              <a:t>RRMHD</a:t>
            </a:r>
            <a:r>
              <a:rPr lang="ja-JP" altLang="en-US" dirty="0" smtClean="0"/>
              <a:t>の数値解法</a:t>
            </a:r>
            <a:endParaRPr lang="en-US" altLang="ja-JP" dirty="0" smtClean="0"/>
          </a:p>
          <a:p>
            <a:pPr eaLnBrk="1" hangingPunct="1">
              <a:buSzPct val="99000"/>
              <a:buNone/>
            </a:pPr>
            <a:r>
              <a:rPr lang="en-US" altLang="ja-JP" dirty="0" smtClean="0"/>
              <a:t>2. </a:t>
            </a:r>
            <a:r>
              <a:rPr lang="ja-JP" altLang="en-US" dirty="0" smtClean="0"/>
              <a:t>相対論的</a:t>
            </a:r>
            <a:r>
              <a:rPr lang="en-US" altLang="ja-JP" dirty="0" smtClean="0"/>
              <a:t>Sweet-Parker</a:t>
            </a:r>
            <a:r>
              <a:rPr lang="ja-JP" altLang="en-US" dirty="0" smtClean="0"/>
              <a:t>型磁気再結合の数値実験</a:t>
            </a:r>
            <a:endParaRPr lang="en-US" altLang="ja-JP" dirty="0" smtClean="0"/>
          </a:p>
          <a:p>
            <a:pPr lvl="1" eaLnBrk="1" hangingPunct="1">
              <a:buSzPct val="99000"/>
              <a:buNone/>
            </a:pPr>
            <a:r>
              <a:rPr lang="en-US" altLang="ja-JP" dirty="0" smtClean="0"/>
              <a:t>	SP</a:t>
            </a:r>
            <a:r>
              <a:rPr lang="ja-JP" altLang="en-US" dirty="0" smtClean="0"/>
              <a:t>リコネクションのリコネクションレート</a:t>
            </a:r>
            <a:endParaRPr lang="en-US" altLang="ja-JP" dirty="0" smtClean="0"/>
          </a:p>
          <a:p>
            <a:pPr lvl="1" eaLnBrk="1" hangingPunct="1">
              <a:buSzPct val="99000"/>
              <a:buNone/>
            </a:pPr>
            <a:r>
              <a:rPr lang="ja-JP" altLang="en-US" dirty="0" smtClean="0"/>
              <a:t>  磁気エネルギー → ＊＊エネルギー？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-254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IMPLICIT SCHEME	</a:t>
            </a:r>
          </a:p>
        </p:txBody>
      </p:sp>
      <p:sp>
        <p:nvSpPr>
          <p:cNvPr id="40963" name="Rectangle 2"/>
          <p:cNvSpPr>
            <a:spLocks/>
          </p:cNvSpPr>
          <p:nvPr/>
        </p:nvSpPr>
        <p:spPr bwMode="auto">
          <a:xfrm>
            <a:off x="5368925" y="5207000"/>
            <a:ext cx="54102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2400">
                <a:solidFill>
                  <a:schemeClr val="tx1"/>
                </a:solidFill>
              </a:rPr>
              <a:t>ただし、</a:t>
            </a:r>
            <a:r>
              <a:rPr lang="en-US" altLang="ja-JP" sz="2400">
                <a:solidFill>
                  <a:schemeClr val="tx1"/>
                </a:solidFill>
              </a:rPr>
              <a:t>v</a:t>
            </a:r>
            <a:r>
              <a:rPr lang="en-US" altLang="ja-JP" sz="2400" baseline="32000">
                <a:solidFill>
                  <a:schemeClr val="tx1"/>
                </a:solidFill>
                <a:ea typeface="ＭＳ Ｐゴシック" charset="-128"/>
              </a:rPr>
              <a:t>n+1</a:t>
            </a:r>
            <a:r>
              <a:rPr lang="ja-JP" altLang="en-US" sz="2400">
                <a:solidFill>
                  <a:schemeClr val="tx1"/>
                </a:solidFill>
              </a:rPr>
              <a:t>は未知量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318000"/>
            <a:ext cx="7886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5" name="Rectangle 4"/>
          <p:cNvSpPr>
            <a:spLocks/>
          </p:cNvSpPr>
          <p:nvPr/>
        </p:nvSpPr>
        <p:spPr bwMode="auto">
          <a:xfrm>
            <a:off x="9725025" y="1485900"/>
            <a:ext cx="29210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Palenzuela et al. 09</a:t>
            </a: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4013" y="2876550"/>
            <a:ext cx="1939925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7" name="Rectangle 6"/>
          <p:cNvSpPr>
            <a:spLocks/>
          </p:cNvSpPr>
          <p:nvPr/>
        </p:nvSpPr>
        <p:spPr bwMode="auto">
          <a:xfrm>
            <a:off x="342900" y="2209800"/>
            <a:ext cx="10874375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altLang="ja-JP" sz="2400">
                <a:solidFill>
                  <a:schemeClr val="tx1"/>
                </a:solidFill>
              </a:rPr>
              <a:t>1. Numerical Flux</a:t>
            </a:r>
            <a:r>
              <a:rPr lang="ja-JP" altLang="en-US" sz="2400">
                <a:solidFill>
                  <a:schemeClr val="tx1"/>
                </a:solidFill>
              </a:rPr>
              <a:t>を用いて固くない式のみを積分</a:t>
            </a:r>
            <a:r>
              <a:rPr lang="en-US" altLang="ja-JP" sz="2400">
                <a:solidFill>
                  <a:schemeClr val="tx1"/>
                </a:solidFill>
              </a:rPr>
              <a:t>-&gt;</a:t>
            </a:r>
            <a:r>
              <a:rPr lang="ja-JP" altLang="en-US" sz="2400">
                <a:solidFill>
                  <a:schemeClr val="tx1"/>
                </a:solidFill>
              </a:rPr>
              <a:t>電場以外の保存量</a:t>
            </a:r>
            <a:r>
              <a:rPr lang="en-US" altLang="ja-JP" sz="2400">
                <a:solidFill>
                  <a:schemeClr val="tx1"/>
                </a:solidFill>
              </a:rPr>
              <a:t>U</a:t>
            </a:r>
            <a:r>
              <a:rPr lang="ja-JP" altLang="en-US" sz="2400">
                <a:solidFill>
                  <a:schemeClr val="tx1"/>
                </a:solidFill>
              </a:rPr>
              <a:t>を決定</a:t>
            </a:r>
          </a:p>
        </p:txBody>
      </p:sp>
      <p:sp>
        <p:nvSpPr>
          <p:cNvPr id="40968" name="Rectangle 7"/>
          <p:cNvSpPr>
            <a:spLocks/>
          </p:cNvSpPr>
          <p:nvPr/>
        </p:nvSpPr>
        <p:spPr bwMode="auto">
          <a:xfrm>
            <a:off x="393700" y="3771900"/>
            <a:ext cx="99568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altLang="ja-JP" sz="2400">
                <a:solidFill>
                  <a:schemeClr val="tx1"/>
                </a:solidFill>
              </a:rPr>
              <a:t>2. Ampere</a:t>
            </a:r>
            <a:r>
              <a:rPr lang="ja-JP" altLang="en-US" sz="2400">
                <a:solidFill>
                  <a:schemeClr val="tx1"/>
                </a:solidFill>
              </a:rPr>
              <a:t>の式で固い式の部分を陰解法で解く</a:t>
            </a:r>
            <a:r>
              <a:rPr lang="en-US" altLang="ja-JP" sz="2400">
                <a:solidFill>
                  <a:schemeClr val="tx1"/>
                </a:solidFill>
              </a:rPr>
              <a:t>-&gt;</a:t>
            </a:r>
            <a:r>
              <a:rPr lang="ja-JP" altLang="en-US" sz="2400">
                <a:solidFill>
                  <a:schemeClr val="tx1"/>
                </a:solidFill>
              </a:rPr>
              <a:t>仮の電場を決定</a:t>
            </a:r>
          </a:p>
        </p:txBody>
      </p:sp>
      <p:sp>
        <p:nvSpPr>
          <p:cNvPr id="40969" name="Rectangle 8"/>
          <p:cNvSpPr>
            <a:spLocks/>
          </p:cNvSpPr>
          <p:nvPr/>
        </p:nvSpPr>
        <p:spPr bwMode="auto">
          <a:xfrm>
            <a:off x="393700" y="5689600"/>
            <a:ext cx="10917238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ja-JP" sz="2400">
                <a:solidFill>
                  <a:schemeClr val="tx1"/>
                </a:solidFill>
              </a:rPr>
              <a:t>3. </a:t>
            </a:r>
            <a:r>
              <a:rPr lang="ja-JP" altLang="en-US" sz="2400">
                <a:solidFill>
                  <a:schemeClr val="tx1"/>
                </a:solidFill>
              </a:rPr>
              <a:t>保存量から基本量へ変換</a:t>
            </a:r>
            <a:r>
              <a:rPr lang="en-US" altLang="ja-JP" sz="2400">
                <a:solidFill>
                  <a:schemeClr val="tx1"/>
                </a:solidFill>
              </a:rPr>
              <a:t> U-&gt;P</a:t>
            </a:r>
          </a:p>
          <a:p>
            <a:pPr algn="l"/>
            <a:r>
              <a:rPr lang="ja-JP" altLang="en-US" sz="2400">
                <a:solidFill>
                  <a:schemeClr val="tx1"/>
                </a:solidFill>
              </a:rPr>
              <a:t>　　ここで求まった基本量は仮の量</a:t>
            </a:r>
            <a:r>
              <a:rPr lang="en-US" altLang="ja-JP" sz="2400">
                <a:solidFill>
                  <a:schemeClr val="tx1"/>
                </a:solidFill>
              </a:rPr>
              <a:t>(</a:t>
            </a:r>
            <a:r>
              <a:rPr lang="ja-JP" altLang="en-US" sz="2400">
                <a:solidFill>
                  <a:schemeClr val="tx1"/>
                </a:solidFill>
              </a:rPr>
              <a:t>電場の式を</a:t>
            </a:r>
            <a:r>
              <a:rPr lang="en-US" altLang="ja-JP" sz="2400">
                <a:solidFill>
                  <a:schemeClr val="tx1"/>
                </a:solidFill>
              </a:rPr>
              <a:t>consistent</a:t>
            </a:r>
            <a:r>
              <a:rPr lang="ja-JP" altLang="en-US" sz="2400">
                <a:solidFill>
                  <a:schemeClr val="tx1"/>
                </a:solidFill>
              </a:rPr>
              <a:t>に解けていないため）</a:t>
            </a:r>
            <a:r>
              <a:rPr lang="en-US" altLang="ja-JP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0970" name="Rectangle 9"/>
          <p:cNvSpPr>
            <a:spLocks/>
          </p:cNvSpPr>
          <p:nvPr/>
        </p:nvSpPr>
        <p:spPr bwMode="auto">
          <a:xfrm>
            <a:off x="342900" y="8204200"/>
            <a:ext cx="984408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ja-JP" sz="2400">
                <a:solidFill>
                  <a:schemeClr val="tx1"/>
                </a:solidFill>
              </a:rPr>
              <a:t>4. Newton Raphson</a:t>
            </a:r>
            <a:r>
              <a:rPr lang="ja-JP" altLang="en-US" sz="2400">
                <a:solidFill>
                  <a:schemeClr val="tx1"/>
                </a:solidFill>
              </a:rPr>
              <a:t>法を用いて</a:t>
            </a:r>
            <a:r>
              <a:rPr lang="en-US" altLang="ja-JP" sz="2400">
                <a:solidFill>
                  <a:schemeClr val="tx1"/>
                </a:solidFill>
              </a:rPr>
              <a:t>iteration</a:t>
            </a:r>
            <a:r>
              <a:rPr lang="ja-JP" altLang="en-US" sz="2400">
                <a:solidFill>
                  <a:schemeClr val="tx1"/>
                </a:solidFill>
              </a:rPr>
              <a:t>の次のステップの速度場を決める。</a:t>
            </a:r>
          </a:p>
        </p:txBody>
      </p:sp>
      <p:sp>
        <p:nvSpPr>
          <p:cNvPr id="40971" name="Rectangle 10"/>
          <p:cNvSpPr>
            <a:spLocks/>
          </p:cNvSpPr>
          <p:nvPr/>
        </p:nvSpPr>
        <p:spPr bwMode="auto">
          <a:xfrm>
            <a:off x="368300" y="8978900"/>
            <a:ext cx="2335213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ja-JP" sz="2400">
                <a:solidFill>
                  <a:schemeClr val="tx1"/>
                </a:solidFill>
              </a:rPr>
              <a:t>5. 2</a:t>
            </a:r>
            <a:r>
              <a:rPr lang="ja-JP" altLang="en-US" sz="2400">
                <a:solidFill>
                  <a:schemeClr val="tx1"/>
                </a:solidFill>
              </a:rPr>
              <a:t>から繰り返す</a:t>
            </a:r>
          </a:p>
        </p:txBody>
      </p:sp>
      <p:pic>
        <p:nvPicPr>
          <p:cNvPr id="409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3700" y="6678613"/>
            <a:ext cx="4051300" cy="119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73" name="Line 12"/>
          <p:cNvSpPr>
            <a:spLocks noChangeShapeType="1"/>
          </p:cNvSpPr>
          <p:nvPr/>
        </p:nvSpPr>
        <p:spPr bwMode="auto">
          <a:xfrm flipH="1">
            <a:off x="5765800" y="7327900"/>
            <a:ext cx="11303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4097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6883400"/>
            <a:ext cx="16637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75" name="Rectangle 14"/>
          <p:cNvSpPr>
            <a:spLocks/>
          </p:cNvSpPr>
          <p:nvPr/>
        </p:nvSpPr>
        <p:spPr bwMode="auto">
          <a:xfrm>
            <a:off x="7500938" y="7543800"/>
            <a:ext cx="402907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</a:rPr>
              <a:t>圧力についての非線形方程式</a:t>
            </a:r>
          </a:p>
        </p:txBody>
      </p:sp>
      <p:pic>
        <p:nvPicPr>
          <p:cNvPr id="40976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34538" y="2540000"/>
            <a:ext cx="3217862" cy="264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/>
          </p:cNvSpPr>
          <p:nvPr/>
        </p:nvSpPr>
        <p:spPr bwMode="auto">
          <a:xfrm>
            <a:off x="177800" y="203200"/>
            <a:ext cx="5956300" cy="95504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50800" tIns="50800" rIns="50800" bIns="50800" anchor="ctr"/>
          <a:lstStyle/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iteration</a:t>
            </a:r>
            <a:r>
              <a:rPr lang="ja-JP" altLang="en-US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の回数　　　　　　　</a:t>
            </a: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x</a:t>
            </a:r>
            <a:r>
              <a:rPr lang="ja-JP" altLang="en-US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の値</a:t>
            </a:r>
            <a:endParaRPr lang="en-US" altLang="ja-JP" sz="1800">
              <a:solidFill>
                <a:srgbClr val="FFFFFF"/>
              </a:solidFill>
              <a:latin typeface="Helvetica" pitchFamily="1" charset="0"/>
              <a:sym typeface="Helvetica" pitchFamily="1" charset="0"/>
            </a:endParaRP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 1  value=  1.342153479357064E-004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 2  value=  1.342132551748209E-004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 3  value=  1.342153479158498E-004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 4  value=  1.342132551946788E-004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 5  value=  1.342153478959927E-004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 6  value=  1.342132552145363E-004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 7  value=  1.342153478761361E-004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 8  value=  1.342132552343935E-004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 9  value=  1.342153478562799E-004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10  value=  1.342132552542502E-004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11  value=  1.342153478364240E-004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12  value=  1.342132552741066E-004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13  value=  1.342153478165686E-004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14  value=  1.342132552939628E-004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15  value=  1.342153477967135E-004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16  value=  1.342132553138183E-004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17  value=  1.342153477768588E-004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18  value=  1.342132553336737E-004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19  value=  1.342153477570045E-004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20  value=  1.342132553535285E-004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21  value=  1.342153477371505E-004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22  value=  1.342132553733831E-004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23  value=  1.342153477172969E-004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24  value=  1.342132553932372E-004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25  value=  1.342153476974437E-004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26  value=  1.342132554130909E-004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27  value=  1.342153476775910E-004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28  value=  1.342132554329444E-004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29  value=  1.342153476577385E-004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30  value=  1.342132554527973E-004</a:t>
            </a:r>
          </a:p>
          <a:p>
            <a:pPr marL="1798638" indent="-1798638" algn="l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r>
              <a:rPr lang="en-US" altLang="ja-JP" sz="1800">
                <a:solidFill>
                  <a:srgbClr val="FFFFFF"/>
                </a:solidFill>
                <a:latin typeface="Helvetica" pitchFamily="1" charset="0"/>
                <a:sym typeface="Helvetica" pitchFamily="1" charset="0"/>
              </a:rPr>
              <a:t> iteration=          31  value=  1.342153476378864E-004</a:t>
            </a:r>
          </a:p>
          <a:p>
            <a:pPr marL="1798638" indent="-1798638"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</a:pPr>
            <a:endParaRPr lang="ja-JP" altLang="en-US" sz="1800">
              <a:solidFill>
                <a:srgbClr val="FFFFFF"/>
              </a:solidFill>
              <a:latin typeface="Helvetica" pitchFamily="1" charset="0"/>
              <a:ea typeface="ＭＳ Ｐゴシック" charset="-128"/>
              <a:cs typeface="Helvetica" pitchFamily="1" charset="0"/>
              <a:sym typeface="Helvetica" pitchFamily="1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097338"/>
            <a:ext cx="6184900" cy="411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988" name="Rectangle 3"/>
          <p:cNvSpPr>
            <a:spLocks/>
          </p:cNvSpPr>
          <p:nvPr/>
        </p:nvSpPr>
        <p:spPr bwMode="auto">
          <a:xfrm>
            <a:off x="6489700" y="482600"/>
            <a:ext cx="5491163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ja-JP" sz="6400">
                <a:solidFill>
                  <a:schemeClr val="tx1"/>
                </a:solidFill>
                <a:ea typeface="ＭＳ Ｐゴシック" charset="-128"/>
              </a:rPr>
              <a:t>Chaotic Iteration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803400"/>
            <a:ext cx="167640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990" name="Rectangle 5"/>
          <p:cNvSpPr>
            <a:spLocks/>
          </p:cNvSpPr>
          <p:nvPr/>
        </p:nvSpPr>
        <p:spPr bwMode="auto">
          <a:xfrm>
            <a:off x="8194675" y="1816100"/>
            <a:ext cx="37576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</a:rPr>
              <a:t>を</a:t>
            </a:r>
            <a:r>
              <a:rPr lang="en-US" altLang="ja-JP" sz="2400">
                <a:solidFill>
                  <a:schemeClr val="tx1"/>
                </a:solidFill>
              </a:rPr>
              <a:t>Newton Raphson</a:t>
            </a:r>
            <a:r>
              <a:rPr lang="ja-JP" altLang="en-US" sz="2400">
                <a:solidFill>
                  <a:schemeClr val="tx1"/>
                </a:solidFill>
              </a:rPr>
              <a:t>法で解く</a:t>
            </a:r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 flipH="1">
            <a:off x="7086600" y="6273800"/>
            <a:ext cx="51689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1992" name="Rectangle 7"/>
          <p:cNvSpPr>
            <a:spLocks/>
          </p:cNvSpPr>
          <p:nvPr/>
        </p:nvSpPr>
        <p:spPr bwMode="auto">
          <a:xfrm>
            <a:off x="7556500" y="4343400"/>
            <a:ext cx="4343400" cy="3352800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1993" name="Rectangle 8"/>
          <p:cNvSpPr>
            <a:spLocks/>
          </p:cNvSpPr>
          <p:nvPr/>
        </p:nvSpPr>
        <p:spPr bwMode="auto">
          <a:xfrm>
            <a:off x="7945438" y="5092700"/>
            <a:ext cx="2552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</a:rPr>
              <a:t>解はこの間にある</a:t>
            </a:r>
          </a:p>
        </p:txBody>
      </p:sp>
      <p:sp>
        <p:nvSpPr>
          <p:cNvPr id="41994" name="Rectangle 9"/>
          <p:cNvSpPr>
            <a:spLocks/>
          </p:cNvSpPr>
          <p:nvPr/>
        </p:nvSpPr>
        <p:spPr bwMode="auto">
          <a:xfrm>
            <a:off x="2997200" y="7239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1995" name="Rectangle 10"/>
          <p:cNvSpPr>
            <a:spLocks/>
          </p:cNvSpPr>
          <p:nvPr/>
        </p:nvSpPr>
        <p:spPr bwMode="auto">
          <a:xfrm>
            <a:off x="2997200" y="12700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1996" name="Rectangle 11"/>
          <p:cNvSpPr>
            <a:spLocks/>
          </p:cNvSpPr>
          <p:nvPr/>
        </p:nvSpPr>
        <p:spPr bwMode="auto">
          <a:xfrm>
            <a:off x="2997200" y="18161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1997" name="Rectangle 12"/>
          <p:cNvSpPr>
            <a:spLocks/>
          </p:cNvSpPr>
          <p:nvPr/>
        </p:nvSpPr>
        <p:spPr bwMode="auto">
          <a:xfrm>
            <a:off x="2997200" y="23876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1998" name="Rectangle 13"/>
          <p:cNvSpPr>
            <a:spLocks/>
          </p:cNvSpPr>
          <p:nvPr/>
        </p:nvSpPr>
        <p:spPr bwMode="auto">
          <a:xfrm>
            <a:off x="2997200" y="29464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1999" name="Rectangle 14"/>
          <p:cNvSpPr>
            <a:spLocks/>
          </p:cNvSpPr>
          <p:nvPr/>
        </p:nvSpPr>
        <p:spPr bwMode="auto">
          <a:xfrm>
            <a:off x="2997200" y="35052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00" name="Rectangle 15"/>
          <p:cNvSpPr>
            <a:spLocks/>
          </p:cNvSpPr>
          <p:nvPr/>
        </p:nvSpPr>
        <p:spPr bwMode="auto">
          <a:xfrm>
            <a:off x="2997200" y="40640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01" name="Rectangle 16"/>
          <p:cNvSpPr>
            <a:spLocks/>
          </p:cNvSpPr>
          <p:nvPr/>
        </p:nvSpPr>
        <p:spPr bwMode="auto">
          <a:xfrm>
            <a:off x="2997200" y="46228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02" name="Rectangle 17"/>
          <p:cNvSpPr>
            <a:spLocks/>
          </p:cNvSpPr>
          <p:nvPr/>
        </p:nvSpPr>
        <p:spPr bwMode="auto">
          <a:xfrm>
            <a:off x="2997200" y="51816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03" name="Rectangle 18"/>
          <p:cNvSpPr>
            <a:spLocks/>
          </p:cNvSpPr>
          <p:nvPr/>
        </p:nvSpPr>
        <p:spPr bwMode="auto">
          <a:xfrm>
            <a:off x="2997200" y="57404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04" name="Rectangle 19"/>
          <p:cNvSpPr>
            <a:spLocks/>
          </p:cNvSpPr>
          <p:nvPr/>
        </p:nvSpPr>
        <p:spPr bwMode="auto">
          <a:xfrm>
            <a:off x="2997200" y="62992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05" name="Rectangle 20"/>
          <p:cNvSpPr>
            <a:spLocks/>
          </p:cNvSpPr>
          <p:nvPr/>
        </p:nvSpPr>
        <p:spPr bwMode="auto">
          <a:xfrm>
            <a:off x="2997200" y="68580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06" name="Rectangle 21"/>
          <p:cNvSpPr>
            <a:spLocks/>
          </p:cNvSpPr>
          <p:nvPr/>
        </p:nvSpPr>
        <p:spPr bwMode="auto">
          <a:xfrm>
            <a:off x="2997200" y="74168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07" name="Rectangle 22"/>
          <p:cNvSpPr>
            <a:spLocks/>
          </p:cNvSpPr>
          <p:nvPr/>
        </p:nvSpPr>
        <p:spPr bwMode="auto">
          <a:xfrm>
            <a:off x="2997200" y="79756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08" name="Rectangle 23"/>
          <p:cNvSpPr>
            <a:spLocks/>
          </p:cNvSpPr>
          <p:nvPr/>
        </p:nvSpPr>
        <p:spPr bwMode="auto">
          <a:xfrm>
            <a:off x="2997200" y="85344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09" name="Rectangle 24"/>
          <p:cNvSpPr>
            <a:spLocks/>
          </p:cNvSpPr>
          <p:nvPr/>
        </p:nvSpPr>
        <p:spPr bwMode="auto">
          <a:xfrm>
            <a:off x="2997200" y="9906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10" name="Rectangle 25"/>
          <p:cNvSpPr>
            <a:spLocks/>
          </p:cNvSpPr>
          <p:nvPr/>
        </p:nvSpPr>
        <p:spPr bwMode="auto">
          <a:xfrm>
            <a:off x="2997200" y="15367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11" name="Rectangle 26"/>
          <p:cNvSpPr>
            <a:spLocks/>
          </p:cNvSpPr>
          <p:nvPr/>
        </p:nvSpPr>
        <p:spPr bwMode="auto">
          <a:xfrm>
            <a:off x="2997200" y="21082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12" name="Rectangle 27"/>
          <p:cNvSpPr>
            <a:spLocks/>
          </p:cNvSpPr>
          <p:nvPr/>
        </p:nvSpPr>
        <p:spPr bwMode="auto">
          <a:xfrm>
            <a:off x="2997200" y="26670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13" name="Rectangle 28"/>
          <p:cNvSpPr>
            <a:spLocks/>
          </p:cNvSpPr>
          <p:nvPr/>
        </p:nvSpPr>
        <p:spPr bwMode="auto">
          <a:xfrm>
            <a:off x="2997200" y="32258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14" name="Rectangle 29"/>
          <p:cNvSpPr>
            <a:spLocks/>
          </p:cNvSpPr>
          <p:nvPr/>
        </p:nvSpPr>
        <p:spPr bwMode="auto">
          <a:xfrm>
            <a:off x="2997200" y="37846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15" name="Rectangle 30"/>
          <p:cNvSpPr>
            <a:spLocks/>
          </p:cNvSpPr>
          <p:nvPr/>
        </p:nvSpPr>
        <p:spPr bwMode="auto">
          <a:xfrm>
            <a:off x="2997200" y="43434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16" name="Rectangle 31"/>
          <p:cNvSpPr>
            <a:spLocks/>
          </p:cNvSpPr>
          <p:nvPr/>
        </p:nvSpPr>
        <p:spPr bwMode="auto">
          <a:xfrm>
            <a:off x="2997200" y="49022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17" name="Rectangle 32"/>
          <p:cNvSpPr>
            <a:spLocks/>
          </p:cNvSpPr>
          <p:nvPr/>
        </p:nvSpPr>
        <p:spPr bwMode="auto">
          <a:xfrm>
            <a:off x="2997200" y="54610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18" name="Rectangle 33"/>
          <p:cNvSpPr>
            <a:spLocks/>
          </p:cNvSpPr>
          <p:nvPr/>
        </p:nvSpPr>
        <p:spPr bwMode="auto">
          <a:xfrm>
            <a:off x="2997200" y="60198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19" name="Rectangle 34"/>
          <p:cNvSpPr>
            <a:spLocks/>
          </p:cNvSpPr>
          <p:nvPr/>
        </p:nvSpPr>
        <p:spPr bwMode="auto">
          <a:xfrm>
            <a:off x="2997200" y="65786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20" name="Rectangle 35"/>
          <p:cNvSpPr>
            <a:spLocks/>
          </p:cNvSpPr>
          <p:nvPr/>
        </p:nvSpPr>
        <p:spPr bwMode="auto">
          <a:xfrm>
            <a:off x="2997200" y="71374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21" name="Rectangle 36"/>
          <p:cNvSpPr>
            <a:spLocks/>
          </p:cNvSpPr>
          <p:nvPr/>
        </p:nvSpPr>
        <p:spPr bwMode="auto">
          <a:xfrm>
            <a:off x="2997200" y="76962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22" name="Rectangle 37"/>
          <p:cNvSpPr>
            <a:spLocks/>
          </p:cNvSpPr>
          <p:nvPr/>
        </p:nvSpPr>
        <p:spPr bwMode="auto">
          <a:xfrm>
            <a:off x="2997200" y="82550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23" name="Rectangle 38"/>
          <p:cNvSpPr>
            <a:spLocks/>
          </p:cNvSpPr>
          <p:nvPr/>
        </p:nvSpPr>
        <p:spPr bwMode="auto">
          <a:xfrm>
            <a:off x="2997200" y="8826500"/>
            <a:ext cx="3035300" cy="254000"/>
          </a:xfrm>
          <a:prstGeom prst="rect">
            <a:avLst/>
          </a:prstGeom>
          <a:solidFill>
            <a:srgbClr val="FF8000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2024" name="Rectangle 39"/>
          <p:cNvSpPr>
            <a:spLocks/>
          </p:cNvSpPr>
          <p:nvPr/>
        </p:nvSpPr>
        <p:spPr bwMode="auto">
          <a:xfrm>
            <a:off x="2997200" y="9105900"/>
            <a:ext cx="3035300" cy="254000"/>
          </a:xfrm>
          <a:prstGeom prst="rect">
            <a:avLst/>
          </a:prstGeom>
          <a:solidFill>
            <a:srgbClr val="00FFFF">
              <a:alpha val="3882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9508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primitive recovery</a:t>
            </a:r>
            <a:endParaRPr lang="ja-JP" altLang="en-US" dirty="0" smtClean="0"/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2200" y="4906966"/>
            <a:ext cx="16637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7" name="Rectangle 4"/>
          <p:cNvSpPr>
            <a:spLocks/>
          </p:cNvSpPr>
          <p:nvPr/>
        </p:nvSpPr>
        <p:spPr bwMode="auto">
          <a:xfrm>
            <a:off x="5926138" y="4932366"/>
            <a:ext cx="402907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</a:rPr>
              <a:t>圧力についての非線形方程式</a:t>
            </a:r>
          </a:p>
        </p:txBody>
      </p:sp>
      <p:sp>
        <p:nvSpPr>
          <p:cNvPr id="44038" name="Rectangle 5"/>
          <p:cNvSpPr>
            <a:spLocks/>
          </p:cNvSpPr>
          <p:nvPr/>
        </p:nvSpPr>
        <p:spPr bwMode="auto">
          <a:xfrm>
            <a:off x="441325" y="8790018"/>
            <a:ext cx="33401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2400">
                <a:solidFill>
                  <a:schemeClr val="tx1"/>
                </a:solidFill>
                <a:latin typeface="Lucida Grande" pitchFamily="1" charset="0"/>
                <a:ea typeface="ＭＳ Ｐゴシック" charset="-128"/>
              </a:rPr>
              <a:t>γ</a:t>
            </a:r>
            <a:r>
              <a:rPr lang="ja-JP" altLang="en-US" sz="2400">
                <a:solidFill>
                  <a:schemeClr val="tx1"/>
                </a:solidFill>
              </a:rPr>
              <a:t>についての</a:t>
            </a:r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4</a:t>
            </a:r>
            <a:r>
              <a:rPr lang="ja-JP" altLang="en-US" sz="2400">
                <a:solidFill>
                  <a:schemeClr val="tx1"/>
                </a:solidFill>
              </a:rPr>
              <a:t>次方程式</a:t>
            </a:r>
            <a:endParaRPr lang="ja-JP" altLang="en-US" sz="2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44039" name="Rectangle 6"/>
          <p:cNvSpPr>
            <a:spLocks/>
          </p:cNvSpPr>
          <p:nvPr/>
        </p:nvSpPr>
        <p:spPr bwMode="auto">
          <a:xfrm>
            <a:off x="812800" y="4945066"/>
            <a:ext cx="188595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 dirty="0" err="1">
                <a:solidFill>
                  <a:schemeClr val="tx1"/>
                </a:solidFill>
                <a:ea typeface="ＭＳ Ｐゴシック" charset="-128"/>
              </a:rPr>
              <a:t>Palenzuela</a:t>
            </a:r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(’09)</a:t>
            </a:r>
          </a:p>
        </p:txBody>
      </p:sp>
      <p:pic>
        <p:nvPicPr>
          <p:cNvPr id="4404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200" y="8058181"/>
            <a:ext cx="12280900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4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0100" y="6037279"/>
            <a:ext cx="3289300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42" name="Rectangle 9"/>
          <p:cNvSpPr>
            <a:spLocks/>
          </p:cNvSpPr>
          <p:nvPr/>
        </p:nvSpPr>
        <p:spPr bwMode="auto">
          <a:xfrm>
            <a:off x="846138" y="5762618"/>
            <a:ext cx="2335212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 dirty="0" err="1">
                <a:solidFill>
                  <a:schemeClr val="tx1"/>
                </a:solidFill>
                <a:ea typeface="ＭＳ Ｐゴシック" charset="-128"/>
              </a:rPr>
              <a:t>Zenitani</a:t>
            </a:r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 et al. (’09)</a:t>
            </a:r>
          </a:p>
        </p:txBody>
      </p:sp>
      <p:sp>
        <p:nvSpPr>
          <p:cNvPr id="44043" name="Rectangle 10"/>
          <p:cNvSpPr>
            <a:spLocks/>
          </p:cNvSpPr>
          <p:nvPr/>
        </p:nvSpPr>
        <p:spPr bwMode="auto">
          <a:xfrm>
            <a:off x="1519238" y="6338904"/>
            <a:ext cx="13081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</a:rPr>
              <a:t>変数変換</a:t>
            </a:r>
          </a:p>
        </p:txBody>
      </p:sp>
      <p:sp>
        <p:nvSpPr>
          <p:cNvPr id="44044" name="Rectangle 11"/>
          <p:cNvSpPr>
            <a:spLocks/>
          </p:cNvSpPr>
          <p:nvPr/>
        </p:nvSpPr>
        <p:spPr bwMode="auto">
          <a:xfrm>
            <a:off x="6716714" y="7377130"/>
            <a:ext cx="3424237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 dirty="0">
                <a:solidFill>
                  <a:schemeClr val="tx1"/>
                </a:solidFill>
              </a:rPr>
              <a:t>として上式に代入すると</a:t>
            </a:r>
          </a:p>
        </p:txBody>
      </p:sp>
      <p:pic>
        <p:nvPicPr>
          <p:cNvPr id="2050" name="Picture 2" descr="C:\Users\takahashi\Desktop\equat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4879" y="2035094"/>
            <a:ext cx="4546639" cy="2127326"/>
          </a:xfrm>
          <a:prstGeom prst="rect">
            <a:avLst/>
          </a:prstGeom>
          <a:noFill/>
        </p:spPr>
      </p:pic>
      <p:pic>
        <p:nvPicPr>
          <p:cNvPr id="2051" name="Picture 3" descr="C:\Users\takahashi\Desktop\equa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8350" y="3876668"/>
            <a:ext cx="3604802" cy="4143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-254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4</a:t>
            </a:r>
            <a:r>
              <a:rPr lang="ja-JP" altLang="en-US" smtClean="0"/>
              <a:t>次方程式の解法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2997200"/>
            <a:ext cx="3341687" cy="3341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78963" y="6296025"/>
            <a:ext cx="3341687" cy="334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0650" y="6296025"/>
            <a:ext cx="3341688" cy="334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78963" y="3000375"/>
            <a:ext cx="3341687" cy="3341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63" name="Rectangle 6"/>
          <p:cNvSpPr>
            <a:spLocks/>
          </p:cNvSpPr>
          <p:nvPr/>
        </p:nvSpPr>
        <p:spPr bwMode="auto">
          <a:xfrm>
            <a:off x="88764" y="2770198"/>
            <a:ext cx="64770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altLang="ja-JP" sz="2400" dirty="0">
                <a:solidFill>
                  <a:schemeClr val="tx1"/>
                </a:solidFill>
              </a:rPr>
              <a:t>1. 4</a:t>
            </a:r>
            <a:r>
              <a:rPr lang="ja-JP" altLang="en-US" sz="2400" dirty="0">
                <a:solidFill>
                  <a:schemeClr val="tx1"/>
                </a:solidFill>
              </a:rPr>
              <a:t>次方程式を解析的に解く</a:t>
            </a:r>
          </a:p>
        </p:txBody>
      </p:sp>
      <p:sp>
        <p:nvSpPr>
          <p:cNvPr id="45064" name="Rectangle 7"/>
          <p:cNvSpPr>
            <a:spLocks/>
          </p:cNvSpPr>
          <p:nvPr/>
        </p:nvSpPr>
        <p:spPr bwMode="auto">
          <a:xfrm>
            <a:off x="561593" y="3286124"/>
            <a:ext cx="5651500" cy="195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altLang="ja-JP" sz="2400" dirty="0">
                <a:solidFill>
                  <a:schemeClr val="tx1"/>
                </a:solidFill>
              </a:rPr>
              <a:t>4</a:t>
            </a:r>
            <a:r>
              <a:rPr lang="ja-JP" altLang="en-US" sz="2400" dirty="0">
                <a:solidFill>
                  <a:schemeClr val="tx1"/>
                </a:solidFill>
              </a:rPr>
              <a:t>次方程式を</a:t>
            </a:r>
            <a:r>
              <a:rPr lang="en-US" altLang="ja-JP" sz="2400" dirty="0">
                <a:solidFill>
                  <a:schemeClr val="tx1"/>
                </a:solidFill>
              </a:rPr>
              <a:t>Newton-</a:t>
            </a:r>
            <a:r>
              <a:rPr lang="en-US" altLang="ja-JP" sz="2400" dirty="0" err="1">
                <a:solidFill>
                  <a:schemeClr val="tx1"/>
                </a:solidFill>
              </a:rPr>
              <a:t>Raphson</a:t>
            </a:r>
            <a:r>
              <a:rPr lang="ja-JP" altLang="en-US" sz="2400" dirty="0">
                <a:solidFill>
                  <a:schemeClr val="tx1"/>
                </a:solidFill>
              </a:rPr>
              <a:t>で解くと収束しない事がある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l"/>
            <a:r>
              <a:rPr lang="en-US" altLang="ja-JP" sz="2400" dirty="0">
                <a:solidFill>
                  <a:schemeClr val="tx1"/>
                </a:solidFill>
              </a:rPr>
              <a:t>4</a:t>
            </a:r>
            <a:r>
              <a:rPr lang="ja-JP" altLang="en-US" sz="2400" dirty="0">
                <a:solidFill>
                  <a:schemeClr val="tx1"/>
                </a:solidFill>
              </a:rPr>
              <a:t>次方程式の解法は</a:t>
            </a:r>
            <a:r>
              <a:rPr lang="en-US" altLang="ja-JP" sz="2400" dirty="0">
                <a:solidFill>
                  <a:schemeClr val="tx1"/>
                </a:solidFill>
              </a:rPr>
              <a:t>Ferrari</a:t>
            </a:r>
            <a:r>
              <a:rPr lang="ja-JP" altLang="en-US" sz="2400" dirty="0">
                <a:solidFill>
                  <a:schemeClr val="tx1"/>
                </a:solidFill>
              </a:rPr>
              <a:t>の公式、</a:t>
            </a:r>
            <a:r>
              <a:rPr lang="en-US" altLang="ja-JP" sz="2400" dirty="0">
                <a:solidFill>
                  <a:schemeClr val="tx1"/>
                </a:solidFill>
              </a:rPr>
              <a:t>Brown</a:t>
            </a:r>
            <a:r>
              <a:rPr lang="ja-JP" altLang="en-US" sz="2400" dirty="0">
                <a:solidFill>
                  <a:schemeClr val="tx1"/>
                </a:solidFill>
              </a:rPr>
              <a:t>法などあるがあまり変わらない印象</a:t>
            </a:r>
          </a:p>
        </p:txBody>
      </p:sp>
      <p:sp>
        <p:nvSpPr>
          <p:cNvPr id="45065" name="Rectangle 8"/>
          <p:cNvSpPr>
            <a:spLocks/>
          </p:cNvSpPr>
          <p:nvPr/>
        </p:nvSpPr>
        <p:spPr bwMode="auto">
          <a:xfrm>
            <a:off x="44451" y="5357826"/>
            <a:ext cx="61849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altLang="ja-JP" sz="2400" dirty="0">
                <a:solidFill>
                  <a:schemeClr val="tx1"/>
                </a:solidFill>
              </a:rPr>
              <a:t>2. </a:t>
            </a:r>
            <a:r>
              <a:rPr lang="ja-JP" altLang="en-US" sz="2400" dirty="0">
                <a:solidFill>
                  <a:schemeClr val="tx1"/>
                </a:solidFill>
              </a:rPr>
              <a:t>精度が悪い場合には解析解を初期推量にして</a:t>
            </a:r>
            <a:r>
              <a:rPr lang="en-US" altLang="ja-JP" sz="2400" dirty="0">
                <a:solidFill>
                  <a:schemeClr val="tx1"/>
                </a:solidFill>
              </a:rPr>
              <a:t>Newton-</a:t>
            </a:r>
            <a:r>
              <a:rPr lang="en-US" altLang="ja-JP" sz="2400" dirty="0" err="1">
                <a:solidFill>
                  <a:schemeClr val="tx1"/>
                </a:solidFill>
              </a:rPr>
              <a:t>Raphson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45066" name="Rectangle 9"/>
          <p:cNvSpPr>
            <a:spLocks/>
          </p:cNvSpPr>
          <p:nvPr/>
        </p:nvSpPr>
        <p:spPr bwMode="auto">
          <a:xfrm>
            <a:off x="44451" y="6715148"/>
            <a:ext cx="61849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altLang="ja-JP" sz="2400" dirty="0">
                <a:solidFill>
                  <a:schemeClr val="tx1"/>
                </a:solidFill>
              </a:rPr>
              <a:t>3. </a:t>
            </a:r>
            <a:r>
              <a:rPr lang="ja-JP" altLang="en-US" sz="2400" dirty="0">
                <a:solidFill>
                  <a:schemeClr val="tx1"/>
                </a:solidFill>
              </a:rPr>
              <a:t>収束しない場合には</a:t>
            </a:r>
            <a:r>
              <a:rPr lang="en-US" altLang="ja-JP" sz="2400" dirty="0">
                <a:solidFill>
                  <a:schemeClr val="tx1"/>
                </a:solidFill>
              </a:rPr>
              <a:t>Secant, Bisection</a:t>
            </a:r>
            <a:r>
              <a:rPr lang="ja-JP" altLang="en-US" sz="2400" dirty="0">
                <a:solidFill>
                  <a:schemeClr val="tx1"/>
                </a:solidFill>
              </a:rPr>
              <a:t>法を用いる</a:t>
            </a:r>
            <a:r>
              <a:rPr lang="en-US" altLang="ja-JP" sz="2400" dirty="0">
                <a:solidFill>
                  <a:schemeClr val="tx1"/>
                </a:solidFill>
              </a:rPr>
              <a:t>(Bisection</a:t>
            </a:r>
            <a:r>
              <a:rPr lang="ja-JP" altLang="en-US" sz="2400" dirty="0" err="1">
                <a:solidFill>
                  <a:schemeClr val="tx1"/>
                </a:solidFill>
              </a:rPr>
              <a:t>まで</a:t>
            </a:r>
            <a:r>
              <a:rPr lang="ja-JP" altLang="en-US" sz="2400" dirty="0">
                <a:solidFill>
                  <a:schemeClr val="tx1"/>
                </a:solidFill>
              </a:rPr>
              <a:t>用いることはめったにない）</a:t>
            </a:r>
          </a:p>
        </p:txBody>
      </p:sp>
      <p:sp>
        <p:nvSpPr>
          <p:cNvPr id="45067" name="Rectangle 10"/>
          <p:cNvSpPr>
            <a:spLocks/>
          </p:cNvSpPr>
          <p:nvPr/>
        </p:nvSpPr>
        <p:spPr bwMode="auto">
          <a:xfrm>
            <a:off x="6788152" y="2305032"/>
            <a:ext cx="2428875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 dirty="0">
                <a:solidFill>
                  <a:schemeClr val="tx1"/>
                </a:solidFill>
              </a:rPr>
              <a:t>Ferrari</a:t>
            </a:r>
            <a:r>
              <a:rPr lang="ja-JP" altLang="en-US" sz="4000" dirty="0">
                <a:solidFill>
                  <a:schemeClr val="tx1"/>
                </a:solidFill>
              </a:rPr>
              <a:t>の式</a:t>
            </a:r>
          </a:p>
        </p:txBody>
      </p:sp>
      <p:sp>
        <p:nvSpPr>
          <p:cNvPr id="45068" name="Rectangle 11"/>
          <p:cNvSpPr>
            <a:spLocks/>
          </p:cNvSpPr>
          <p:nvPr/>
        </p:nvSpPr>
        <p:spPr bwMode="auto">
          <a:xfrm>
            <a:off x="10226675" y="2260600"/>
            <a:ext cx="1912938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</a:rPr>
              <a:t>Brown</a:t>
            </a:r>
            <a:r>
              <a:rPr lang="ja-JP" altLang="en-US" sz="4000">
                <a:solidFill>
                  <a:schemeClr val="tx1"/>
                </a:solidFill>
              </a:rPr>
              <a:t>法</a:t>
            </a:r>
          </a:p>
        </p:txBody>
      </p:sp>
      <p:sp>
        <p:nvSpPr>
          <p:cNvPr id="45069" name="Rectangle 12"/>
          <p:cNvSpPr>
            <a:spLocks/>
          </p:cNvSpPr>
          <p:nvPr/>
        </p:nvSpPr>
        <p:spPr bwMode="auto">
          <a:xfrm>
            <a:off x="6159500" y="2997200"/>
            <a:ext cx="673100" cy="6731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5070" name="Rectangle 13"/>
          <p:cNvSpPr>
            <a:spLocks/>
          </p:cNvSpPr>
          <p:nvPr/>
        </p:nvSpPr>
        <p:spPr bwMode="auto">
          <a:xfrm>
            <a:off x="6337300" y="9423400"/>
            <a:ext cx="6477000" cy="431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5071" name="Rectangle 14"/>
          <p:cNvSpPr>
            <a:spLocks/>
          </p:cNvSpPr>
          <p:nvPr/>
        </p:nvSpPr>
        <p:spPr bwMode="auto">
          <a:xfrm>
            <a:off x="6337300" y="6096000"/>
            <a:ext cx="6477000" cy="2921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5072" name="Rectangle 15"/>
          <p:cNvSpPr>
            <a:spLocks/>
          </p:cNvSpPr>
          <p:nvPr/>
        </p:nvSpPr>
        <p:spPr bwMode="auto">
          <a:xfrm>
            <a:off x="7880350" y="9144000"/>
            <a:ext cx="10668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log u</a:t>
            </a:r>
          </a:p>
        </p:txBody>
      </p:sp>
      <p:sp>
        <p:nvSpPr>
          <p:cNvPr id="45073" name="Rectangle 16"/>
          <p:cNvSpPr>
            <a:spLocks/>
          </p:cNvSpPr>
          <p:nvPr/>
        </p:nvSpPr>
        <p:spPr bwMode="auto">
          <a:xfrm rot="-5400000">
            <a:off x="5974556" y="7746207"/>
            <a:ext cx="1077913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log p</a:t>
            </a:r>
          </a:p>
        </p:txBody>
      </p:sp>
      <p:sp>
        <p:nvSpPr>
          <p:cNvPr id="45074" name="Rectangle 17"/>
          <p:cNvSpPr>
            <a:spLocks/>
          </p:cNvSpPr>
          <p:nvPr/>
        </p:nvSpPr>
        <p:spPr bwMode="auto">
          <a:xfrm rot="-5400000">
            <a:off x="5974557" y="4410869"/>
            <a:ext cx="1077912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log p</a:t>
            </a:r>
          </a:p>
        </p:txBody>
      </p:sp>
      <p:sp>
        <p:nvSpPr>
          <p:cNvPr id="45075" name="Rectangle 18"/>
          <p:cNvSpPr>
            <a:spLocks/>
          </p:cNvSpPr>
          <p:nvPr/>
        </p:nvSpPr>
        <p:spPr bwMode="auto">
          <a:xfrm rot="-5400000">
            <a:off x="8997157" y="7750969"/>
            <a:ext cx="1077912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log p</a:t>
            </a:r>
          </a:p>
        </p:txBody>
      </p:sp>
      <p:sp>
        <p:nvSpPr>
          <p:cNvPr id="45076" name="Rectangle 19"/>
          <p:cNvSpPr>
            <a:spLocks/>
          </p:cNvSpPr>
          <p:nvPr/>
        </p:nvSpPr>
        <p:spPr bwMode="auto">
          <a:xfrm>
            <a:off x="7632700" y="5867400"/>
            <a:ext cx="1065213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log u</a:t>
            </a:r>
          </a:p>
        </p:txBody>
      </p:sp>
      <p:sp>
        <p:nvSpPr>
          <p:cNvPr id="45077" name="Rectangle 20"/>
          <p:cNvSpPr>
            <a:spLocks/>
          </p:cNvSpPr>
          <p:nvPr/>
        </p:nvSpPr>
        <p:spPr bwMode="auto">
          <a:xfrm>
            <a:off x="10655300" y="5867400"/>
            <a:ext cx="1065213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log u</a:t>
            </a:r>
          </a:p>
        </p:txBody>
      </p:sp>
      <p:sp>
        <p:nvSpPr>
          <p:cNvPr id="45078" name="Rectangle 21"/>
          <p:cNvSpPr>
            <a:spLocks/>
          </p:cNvSpPr>
          <p:nvPr/>
        </p:nvSpPr>
        <p:spPr bwMode="auto">
          <a:xfrm>
            <a:off x="10477500" y="9144000"/>
            <a:ext cx="1065213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log u</a:t>
            </a:r>
          </a:p>
        </p:txBody>
      </p:sp>
      <p:sp>
        <p:nvSpPr>
          <p:cNvPr id="45079" name="Rectangle 22"/>
          <p:cNvSpPr>
            <a:spLocks/>
          </p:cNvSpPr>
          <p:nvPr/>
        </p:nvSpPr>
        <p:spPr bwMode="auto">
          <a:xfrm>
            <a:off x="9512300" y="4483100"/>
            <a:ext cx="241300" cy="17399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45080" name="Rectangle 23"/>
          <p:cNvSpPr>
            <a:spLocks/>
          </p:cNvSpPr>
          <p:nvPr/>
        </p:nvSpPr>
        <p:spPr bwMode="auto">
          <a:xfrm rot="-5400000">
            <a:off x="9009857" y="4398169"/>
            <a:ext cx="1077912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log 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-254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Analytical vs. implicit</a:t>
            </a:r>
          </a:p>
        </p:txBody>
      </p:sp>
      <p:sp>
        <p:nvSpPr>
          <p:cNvPr id="46083" name="Rectangle 2"/>
          <p:cNvSpPr>
            <a:spLocks/>
          </p:cNvSpPr>
          <p:nvPr/>
        </p:nvSpPr>
        <p:spPr bwMode="auto">
          <a:xfrm>
            <a:off x="-1588" y="1905000"/>
            <a:ext cx="4608513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Brio-Wu shocktube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01800"/>
            <a:ext cx="5905500" cy="413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8538" y="5799138"/>
            <a:ext cx="5903912" cy="413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6086" name="Rectangle 5"/>
          <p:cNvSpPr>
            <a:spLocks/>
          </p:cNvSpPr>
          <p:nvPr/>
        </p:nvSpPr>
        <p:spPr bwMode="auto">
          <a:xfrm>
            <a:off x="6230938" y="1671638"/>
            <a:ext cx="10572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analytical</a:t>
            </a:r>
          </a:p>
        </p:txBody>
      </p:sp>
      <p:sp>
        <p:nvSpPr>
          <p:cNvPr id="46087" name="Rectangle 6"/>
          <p:cNvSpPr>
            <a:spLocks/>
          </p:cNvSpPr>
          <p:nvPr/>
        </p:nvSpPr>
        <p:spPr bwMode="auto">
          <a:xfrm>
            <a:off x="6218238" y="5697538"/>
            <a:ext cx="8382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implicit</a:t>
            </a:r>
          </a:p>
        </p:txBody>
      </p:sp>
      <p:grpSp>
        <p:nvGrpSpPr>
          <p:cNvPr id="46088" name="Group 7"/>
          <p:cNvGrpSpPr>
            <a:grpSpLocks/>
          </p:cNvGrpSpPr>
          <p:nvPr/>
        </p:nvGrpSpPr>
        <p:grpSpPr bwMode="auto">
          <a:xfrm>
            <a:off x="0" y="3759200"/>
            <a:ext cx="5791200" cy="4610100"/>
            <a:chOff x="0" y="0"/>
            <a:chExt cx="3648" cy="2904"/>
          </a:xfrm>
        </p:grpSpPr>
        <p:sp>
          <p:nvSpPr>
            <p:cNvPr id="46094" name="Rectangle 8"/>
            <p:cNvSpPr>
              <a:spLocks/>
            </p:cNvSpPr>
            <p:nvPr/>
          </p:nvSpPr>
          <p:spPr bwMode="auto">
            <a:xfrm>
              <a:off x="27" y="2"/>
              <a:ext cx="3621" cy="290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4609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634" cy="28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46089" name="Rectangle 10"/>
          <p:cNvSpPr>
            <a:spLocks/>
          </p:cNvSpPr>
          <p:nvPr/>
        </p:nvSpPr>
        <p:spPr bwMode="auto">
          <a:xfrm>
            <a:off x="-1588" y="3340100"/>
            <a:ext cx="2525713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Palenzuela et al. 09</a:t>
            </a:r>
          </a:p>
        </p:txBody>
      </p:sp>
      <p:sp>
        <p:nvSpPr>
          <p:cNvPr id="46090" name="Rectangle 11"/>
          <p:cNvSpPr>
            <a:spLocks/>
          </p:cNvSpPr>
          <p:nvPr/>
        </p:nvSpPr>
        <p:spPr bwMode="auto">
          <a:xfrm>
            <a:off x="-827088" y="2730500"/>
            <a:ext cx="7745413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fast wave (x2) +tangential discontinuity</a:t>
            </a:r>
          </a:p>
        </p:txBody>
      </p:sp>
      <p:sp>
        <p:nvSpPr>
          <p:cNvPr id="46091" name="Rectangle 12"/>
          <p:cNvSpPr>
            <a:spLocks/>
          </p:cNvSpPr>
          <p:nvPr/>
        </p:nvSpPr>
        <p:spPr bwMode="auto">
          <a:xfrm>
            <a:off x="1608138" y="3938588"/>
            <a:ext cx="12938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800" b="1">
                <a:solidFill>
                  <a:schemeClr val="tx1"/>
                </a:solidFill>
                <a:latin typeface="Gill Sans" pitchFamily="1" charset="0"/>
                <a:ea typeface="ＭＳ Ｐゴシック" charset="-128"/>
                <a:sym typeface="Gill Sans" pitchFamily="1" charset="0"/>
              </a:rPr>
              <a:t>rarefaction</a:t>
            </a:r>
          </a:p>
        </p:txBody>
      </p:sp>
      <p:sp>
        <p:nvSpPr>
          <p:cNvPr id="46092" name="Rectangle 13"/>
          <p:cNvSpPr>
            <a:spLocks/>
          </p:cNvSpPr>
          <p:nvPr/>
        </p:nvSpPr>
        <p:spPr bwMode="auto">
          <a:xfrm>
            <a:off x="2997200" y="4262438"/>
            <a:ext cx="163036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800" b="1">
                <a:solidFill>
                  <a:schemeClr val="tx1"/>
                </a:solidFill>
                <a:latin typeface="Gill Sans" pitchFamily="1" charset="0"/>
                <a:ea typeface="ＭＳ Ｐゴシック" charset="-128"/>
                <a:sym typeface="Gill Sans" pitchFamily="1" charset="0"/>
              </a:rPr>
              <a:t>tangential dis.</a:t>
            </a:r>
          </a:p>
        </p:txBody>
      </p:sp>
      <p:sp>
        <p:nvSpPr>
          <p:cNvPr id="46093" name="Rectangle 14"/>
          <p:cNvSpPr>
            <a:spLocks/>
          </p:cNvSpPr>
          <p:nvPr/>
        </p:nvSpPr>
        <p:spPr bwMode="auto">
          <a:xfrm>
            <a:off x="4264025" y="6332538"/>
            <a:ext cx="11684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800" b="1">
                <a:solidFill>
                  <a:schemeClr val="tx1"/>
                </a:solidFill>
                <a:latin typeface="Gill Sans" pitchFamily="1" charset="0"/>
                <a:ea typeface="ＭＳ Ｐゴシック" charset="-128"/>
                <a:sym typeface="Gill Sans" pitchFamily="1" charset="0"/>
              </a:rPr>
              <a:t>fast shock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-254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Analytical vs. implicit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2019300"/>
            <a:ext cx="9974263" cy="3989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9063" y="5686425"/>
            <a:ext cx="9974262" cy="399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109" name="Rectangle 4"/>
          <p:cNvSpPr>
            <a:spLocks/>
          </p:cNvSpPr>
          <p:nvPr/>
        </p:nvSpPr>
        <p:spPr bwMode="auto">
          <a:xfrm>
            <a:off x="781050" y="2095500"/>
            <a:ext cx="184785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analytical</a:t>
            </a:r>
          </a:p>
        </p:txBody>
      </p:sp>
      <p:sp>
        <p:nvSpPr>
          <p:cNvPr id="47110" name="Rectangle 5"/>
          <p:cNvSpPr>
            <a:spLocks/>
          </p:cNvSpPr>
          <p:nvPr/>
        </p:nvSpPr>
        <p:spPr bwMode="auto">
          <a:xfrm>
            <a:off x="1119188" y="5880100"/>
            <a:ext cx="14859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implicit</a:t>
            </a:r>
          </a:p>
        </p:txBody>
      </p:sp>
      <p:sp>
        <p:nvSpPr>
          <p:cNvPr id="47111" name="Rectangle 6"/>
          <p:cNvSpPr>
            <a:spLocks/>
          </p:cNvSpPr>
          <p:nvPr/>
        </p:nvSpPr>
        <p:spPr bwMode="auto">
          <a:xfrm>
            <a:off x="-1588" y="1524000"/>
            <a:ext cx="4608513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self-similar diffusion</a:t>
            </a:r>
          </a:p>
        </p:txBody>
      </p:sp>
      <p:grpSp>
        <p:nvGrpSpPr>
          <p:cNvPr id="47112" name="Group 7"/>
          <p:cNvGrpSpPr>
            <a:grpSpLocks/>
          </p:cNvGrpSpPr>
          <p:nvPr/>
        </p:nvGrpSpPr>
        <p:grpSpPr bwMode="auto">
          <a:xfrm>
            <a:off x="11272838" y="9245600"/>
            <a:ext cx="1617662" cy="431800"/>
            <a:chOff x="0" y="0"/>
            <a:chExt cx="1018" cy="272"/>
          </a:xfrm>
        </p:grpSpPr>
        <p:sp>
          <p:nvSpPr>
            <p:cNvPr id="47113" name="Rectangle 8"/>
            <p:cNvSpPr>
              <a:spLocks/>
            </p:cNvSpPr>
            <p:nvPr/>
          </p:nvSpPr>
          <p:spPr bwMode="auto">
            <a:xfrm>
              <a:off x="2" y="0"/>
              <a:ext cx="1016" cy="272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47114" name="Rectangle 9"/>
            <p:cNvSpPr>
              <a:spLocks/>
            </p:cNvSpPr>
            <p:nvPr/>
          </p:nvSpPr>
          <p:spPr bwMode="auto">
            <a:xfrm>
              <a:off x="0" y="0"/>
              <a:ext cx="1017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1800">
                  <a:solidFill>
                    <a:srgbClr val="FFFFFF"/>
                  </a:solidFill>
                  <a:latin typeface="Lucida Grande" pitchFamily="1" charset="0"/>
                  <a:ea typeface="ＭＳ Ｐゴシック" charset="-128"/>
                </a:rPr>
                <a:t>σ</a:t>
              </a:r>
              <a:r>
                <a:rPr lang="ja-JP" altLang="en-US" sz="1800">
                  <a:solidFill>
                    <a:srgbClr val="FFFFFF"/>
                  </a:solidFill>
                </a:rPr>
                <a:t>は電気伝導度</a:t>
              </a:r>
              <a:endParaRPr lang="ja-JP" altLang="en-US" sz="180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conclusion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00" y="2447925"/>
            <a:ext cx="12293600" cy="9271000"/>
          </a:xfrm>
        </p:spPr>
        <p:txBody>
          <a:bodyPr anchor="t"/>
          <a:lstStyle/>
          <a:p>
            <a:pPr eaLnBrk="1" hangingPunct="1">
              <a:lnSpc>
                <a:spcPct val="1000"/>
              </a:lnSpc>
            </a:pPr>
            <a:r>
              <a:rPr lang="ja-JP" altLang="en-US" sz="2400" smtClean="0"/>
              <a:t>近似リーマン解法</a:t>
            </a:r>
            <a:r>
              <a:rPr lang="en-US" altLang="ja-JP" sz="2400" smtClean="0"/>
              <a:t>(HLL)</a:t>
            </a:r>
            <a:r>
              <a:rPr lang="ja-JP" altLang="en-US" sz="2400" smtClean="0"/>
              <a:t>を用いた</a:t>
            </a:r>
            <a:r>
              <a:rPr lang="en-US" altLang="ja-JP" sz="2400" smtClean="0"/>
              <a:t>RRMHD</a:t>
            </a:r>
            <a:r>
              <a:rPr lang="ja-JP" altLang="en-US" sz="2400" smtClean="0"/>
              <a:t>コードを開発した。</a:t>
            </a:r>
            <a:endParaRPr lang="en-US" altLang="ja-JP" sz="2400" smtClean="0"/>
          </a:p>
          <a:p>
            <a:pPr eaLnBrk="1" hangingPunct="1">
              <a:lnSpc>
                <a:spcPct val="1000"/>
              </a:lnSpc>
              <a:spcBef>
                <a:spcPts val="4900"/>
              </a:spcBef>
            </a:pPr>
            <a:r>
              <a:rPr lang="en-US" altLang="ja-JP" sz="2400" smtClean="0"/>
              <a:t>Ampere</a:t>
            </a:r>
            <a:r>
              <a:rPr lang="ja-JP" altLang="en-US" sz="2400" smtClean="0"/>
              <a:t>の式の固い式の積分方法を</a:t>
            </a:r>
            <a:r>
              <a:rPr lang="en-US" altLang="ja-JP" sz="2400" smtClean="0"/>
              <a:t>implicit + iteration</a:t>
            </a:r>
          </a:p>
          <a:p>
            <a:pPr eaLnBrk="1" hangingPunct="1">
              <a:lnSpc>
                <a:spcPct val="1000"/>
              </a:lnSpc>
              <a:spcBef>
                <a:spcPts val="4900"/>
              </a:spcBef>
            </a:pPr>
            <a:r>
              <a:rPr lang="en-US" altLang="ja-JP" sz="2400" smtClean="0"/>
              <a:t>shock tube</a:t>
            </a:r>
            <a:r>
              <a:rPr lang="ja-JP" altLang="en-US" sz="2400" smtClean="0"/>
              <a:t>問題、自己相似的散逸などの</a:t>
            </a:r>
            <a:r>
              <a:rPr lang="en-US" altLang="ja-JP" sz="2400" smtClean="0"/>
              <a:t>1</a:t>
            </a:r>
            <a:r>
              <a:rPr lang="ja-JP" altLang="en-US" sz="2400" smtClean="0"/>
              <a:t>次元問題はクリア</a:t>
            </a:r>
            <a:endParaRPr lang="en-US" altLang="ja-JP" sz="2400" smtClean="0"/>
          </a:p>
          <a:p>
            <a:pPr eaLnBrk="1" hangingPunct="1">
              <a:lnSpc>
                <a:spcPct val="1000"/>
              </a:lnSpc>
              <a:spcBef>
                <a:spcPts val="4900"/>
              </a:spcBef>
            </a:pPr>
            <a:r>
              <a:rPr lang="en-US" altLang="ja-JP" sz="2400" smtClean="0"/>
              <a:t>2</a:t>
            </a:r>
            <a:r>
              <a:rPr lang="ja-JP" altLang="en-US" sz="2400" smtClean="0"/>
              <a:t>次元</a:t>
            </a:r>
            <a:r>
              <a:rPr lang="en-US" altLang="ja-JP" sz="2400" smtClean="0"/>
              <a:t>Petschek</a:t>
            </a:r>
            <a:r>
              <a:rPr lang="ja-JP" altLang="en-US" sz="2400" smtClean="0"/>
              <a:t>問題も解けている</a:t>
            </a:r>
            <a:endParaRPr lang="en-US" altLang="ja-JP" sz="2400" smtClean="0"/>
          </a:p>
          <a:p>
            <a:pPr eaLnBrk="1" hangingPunct="1">
              <a:lnSpc>
                <a:spcPct val="1000"/>
              </a:lnSpc>
              <a:spcBef>
                <a:spcPts val="4900"/>
              </a:spcBef>
            </a:pPr>
            <a:endParaRPr lang="en-US" altLang="ja-JP" sz="2400" smtClean="0"/>
          </a:p>
          <a:p>
            <a:pPr eaLnBrk="1" hangingPunct="1">
              <a:lnSpc>
                <a:spcPct val="1000"/>
              </a:lnSpc>
              <a:spcBef>
                <a:spcPts val="4900"/>
              </a:spcBef>
            </a:pPr>
            <a:r>
              <a:rPr lang="ja-JP" altLang="en-US" sz="2400" smtClean="0"/>
              <a:t>問題点</a:t>
            </a:r>
            <a:endParaRPr lang="en-US" altLang="ja-JP" sz="2400" smtClean="0"/>
          </a:p>
          <a:p>
            <a:pPr marL="546100" lvl="1" eaLnBrk="1" hangingPunct="1">
              <a:lnSpc>
                <a:spcPct val="1000"/>
              </a:lnSpc>
              <a:spcBef>
                <a:spcPts val="4900"/>
              </a:spcBef>
            </a:pPr>
            <a:r>
              <a:rPr lang="en-US" altLang="ja-JP" sz="2400" smtClean="0"/>
              <a:t>low </a:t>
            </a:r>
            <a:r>
              <a:rPr lang="en-US" altLang="ja-JP" sz="2400" smtClean="0">
                <a:latin typeface="Lucida Grande" pitchFamily="1" charset="0"/>
              </a:rPr>
              <a:t>β</a:t>
            </a:r>
            <a:r>
              <a:rPr lang="ja-JP" altLang="en-US" sz="2400" smtClean="0"/>
              <a:t>プラズマの計算はあまりうまくいっていない</a:t>
            </a:r>
            <a:endParaRPr lang="en-US" altLang="ja-JP" sz="2400" smtClean="0"/>
          </a:p>
          <a:p>
            <a:pPr marL="863600" lvl="2" eaLnBrk="1" hangingPunct="1">
              <a:lnSpc>
                <a:spcPct val="1000"/>
              </a:lnSpc>
              <a:spcBef>
                <a:spcPts val="4900"/>
              </a:spcBef>
            </a:pPr>
            <a:r>
              <a:rPr lang="ja-JP" altLang="en-US" sz="2400" smtClean="0"/>
              <a:t>数値拡散のために電場が成長することがある</a:t>
            </a:r>
            <a:endParaRPr lang="en-US" altLang="ja-JP" sz="2400" smtClean="0"/>
          </a:p>
          <a:p>
            <a:pPr marL="863600" lvl="2" eaLnBrk="1" hangingPunct="1">
              <a:lnSpc>
                <a:spcPct val="1000"/>
              </a:lnSpc>
              <a:spcBef>
                <a:spcPts val="4900"/>
              </a:spcBef>
            </a:pPr>
            <a:r>
              <a:rPr lang="ja-JP" altLang="en-US" sz="2400" smtClean="0"/>
              <a:t>クーラン条件を小さくするか、</a:t>
            </a:r>
            <a:r>
              <a:rPr lang="en-US" altLang="ja-JP" sz="2400" smtClean="0">
                <a:latin typeface="Lucida Grande" pitchFamily="1" charset="0"/>
              </a:rPr>
              <a:t>Δ</a:t>
            </a:r>
            <a:r>
              <a:rPr lang="en-US" altLang="ja-JP" sz="2400" smtClean="0"/>
              <a:t>x</a:t>
            </a:r>
            <a:r>
              <a:rPr lang="ja-JP" altLang="en-US" sz="2400" smtClean="0"/>
              <a:t>を小さくしないと解が収束しない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2. Sweet-Parker reconnection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ja-JP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-635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setup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600" y="3949700"/>
            <a:ext cx="2679700" cy="76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0838" y="3932238"/>
            <a:ext cx="3001962" cy="690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1250" y="4849813"/>
            <a:ext cx="83026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1250" y="5067300"/>
            <a:ext cx="769938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86175" y="4852988"/>
            <a:ext cx="796925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4" name="Rectangle 7"/>
          <p:cNvSpPr>
            <a:spLocks/>
          </p:cNvSpPr>
          <p:nvPr/>
        </p:nvSpPr>
        <p:spPr bwMode="auto">
          <a:xfrm>
            <a:off x="11645936" y="4519610"/>
            <a:ext cx="366713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  <a:ea typeface="ＭＳ Ｐゴシック" charset="-128"/>
              </a:rPr>
              <a:t>X</a:t>
            </a:r>
          </a:p>
        </p:txBody>
      </p:sp>
      <p:pic>
        <p:nvPicPr>
          <p:cNvPr id="5018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75908" y="7962924"/>
            <a:ext cx="1041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6" name="Rectangle 9"/>
          <p:cNvSpPr>
            <a:spLocks/>
          </p:cNvSpPr>
          <p:nvPr/>
        </p:nvSpPr>
        <p:spPr bwMode="auto">
          <a:xfrm>
            <a:off x="9645672" y="1876404"/>
            <a:ext cx="3111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  <a:ea typeface="ＭＳ Ｐゴシック" charset="-128"/>
              </a:rPr>
              <a:t>Y</a:t>
            </a:r>
          </a:p>
        </p:txBody>
      </p:sp>
      <p:sp>
        <p:nvSpPr>
          <p:cNvPr id="50187" name="Rectangle 10"/>
          <p:cNvSpPr>
            <a:spLocks/>
          </p:cNvSpPr>
          <p:nvPr/>
        </p:nvSpPr>
        <p:spPr bwMode="auto">
          <a:xfrm>
            <a:off x="255588" y="3308350"/>
            <a:ext cx="6389688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altLang="ja-JP" sz="3600" dirty="0">
                <a:solidFill>
                  <a:schemeClr val="tx1"/>
                </a:solidFill>
              </a:rPr>
              <a:t>initial condition</a:t>
            </a:r>
            <a:r>
              <a:rPr lang="ja-JP" altLang="en-US" sz="3600" dirty="0">
                <a:solidFill>
                  <a:schemeClr val="tx1"/>
                </a:solidFill>
              </a:rPr>
              <a:t>：</a:t>
            </a:r>
            <a:r>
              <a:rPr lang="en-US" altLang="ja-JP" sz="3600" dirty="0">
                <a:solidFill>
                  <a:schemeClr val="tx1"/>
                </a:solidFill>
              </a:rPr>
              <a:t>Harris sheet</a:t>
            </a:r>
          </a:p>
        </p:txBody>
      </p:sp>
      <p:grpSp>
        <p:nvGrpSpPr>
          <p:cNvPr id="50188" name="Group 11"/>
          <p:cNvGrpSpPr>
            <a:grpSpLocks/>
          </p:cNvGrpSpPr>
          <p:nvPr/>
        </p:nvGrpSpPr>
        <p:grpSpPr bwMode="auto">
          <a:xfrm>
            <a:off x="11379200" y="3090850"/>
            <a:ext cx="1625600" cy="762000"/>
            <a:chOff x="0" y="0"/>
            <a:chExt cx="1024" cy="480"/>
          </a:xfrm>
        </p:grpSpPr>
        <p:sp>
          <p:nvSpPr>
            <p:cNvPr id="50225" name="AutoShape 12"/>
            <p:cNvSpPr>
              <a:spLocks/>
            </p:cNvSpPr>
            <p:nvPr/>
          </p:nvSpPr>
          <p:spPr bwMode="auto">
            <a:xfrm>
              <a:off x="0" y="0"/>
              <a:ext cx="1024" cy="480"/>
            </a:xfrm>
            <a:prstGeom prst="roundRect">
              <a:avLst>
                <a:gd name="adj" fmla="val 25000"/>
              </a:avLst>
            </a:prstGeom>
            <a:solidFill>
              <a:srgbClr val="66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26" name="Rectangle 13"/>
            <p:cNvSpPr>
              <a:spLocks/>
            </p:cNvSpPr>
            <p:nvPr/>
          </p:nvSpPr>
          <p:spPr bwMode="auto">
            <a:xfrm>
              <a:off x="85" y="55"/>
              <a:ext cx="890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3600" dirty="0">
                  <a:solidFill>
                    <a:schemeClr val="tx1"/>
                  </a:solidFill>
                  <a:ea typeface="ＭＳ Ｐゴシック" charset="-128"/>
                </a:rPr>
                <a:t>free </a:t>
              </a:r>
              <a:r>
                <a:rPr lang="en-US" altLang="ja-JP" sz="3600" dirty="0" err="1">
                  <a:solidFill>
                    <a:schemeClr val="tx1"/>
                  </a:solidFill>
                  <a:ea typeface="ＭＳ Ｐゴシック" charset="-128"/>
                </a:rPr>
                <a:t>b.c</a:t>
              </a:r>
              <a:r>
                <a:rPr lang="en-US" altLang="ja-JP" sz="3600" dirty="0">
                  <a:solidFill>
                    <a:schemeClr val="tx1"/>
                  </a:solidFill>
                  <a:ea typeface="ＭＳ Ｐゴシック" charset="-128"/>
                </a:rPr>
                <a:t>.</a:t>
              </a:r>
            </a:p>
          </p:txBody>
        </p:sp>
      </p:grpSp>
      <p:sp>
        <p:nvSpPr>
          <p:cNvPr id="50190" name="Rectangle 15"/>
          <p:cNvSpPr>
            <a:spLocks/>
          </p:cNvSpPr>
          <p:nvPr/>
        </p:nvSpPr>
        <p:spPr bwMode="auto">
          <a:xfrm>
            <a:off x="260350" y="5529263"/>
            <a:ext cx="379095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ja-JP" sz="3600">
                <a:solidFill>
                  <a:schemeClr val="tx1"/>
                </a:solidFill>
                <a:ea typeface="ＭＳ Ｐゴシック" charset="-128"/>
              </a:rPr>
              <a:t>plasma beta@ sheath</a:t>
            </a:r>
          </a:p>
        </p:txBody>
      </p:sp>
      <p:sp>
        <p:nvSpPr>
          <p:cNvPr id="50191" name="Rectangle 16"/>
          <p:cNvSpPr>
            <a:spLocks/>
          </p:cNvSpPr>
          <p:nvPr/>
        </p:nvSpPr>
        <p:spPr bwMode="auto">
          <a:xfrm>
            <a:off x="5943600" y="7926403"/>
            <a:ext cx="1614487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ja-JP" sz="3600" dirty="0">
                <a:solidFill>
                  <a:schemeClr val="tx1"/>
                </a:solidFill>
                <a:ea typeface="ＭＳ Ｐゴシック" charset="-128"/>
              </a:rPr>
              <a:t>resistivity</a:t>
            </a:r>
          </a:p>
        </p:txBody>
      </p:sp>
      <p:grpSp>
        <p:nvGrpSpPr>
          <p:cNvPr id="50192" name="Group 17"/>
          <p:cNvGrpSpPr>
            <a:grpSpLocks/>
          </p:cNvGrpSpPr>
          <p:nvPr/>
        </p:nvGrpSpPr>
        <p:grpSpPr bwMode="auto">
          <a:xfrm>
            <a:off x="8502664" y="2162155"/>
            <a:ext cx="3571900" cy="5841039"/>
            <a:chOff x="0" y="0"/>
            <a:chExt cx="1680" cy="2656"/>
          </a:xfrm>
        </p:grpSpPr>
        <p:sp>
          <p:nvSpPr>
            <p:cNvPr id="50212" name="Rectangle 18"/>
            <p:cNvSpPr>
              <a:spLocks/>
            </p:cNvSpPr>
            <p:nvPr/>
          </p:nvSpPr>
          <p:spPr bwMode="auto">
            <a:xfrm>
              <a:off x="552" y="314"/>
              <a:ext cx="442" cy="2240"/>
            </a:xfrm>
            <a:prstGeom prst="rect">
              <a:avLst/>
            </a:prstGeom>
            <a:solidFill>
              <a:srgbClr val="FFCC6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13" name="Rectangle 19"/>
            <p:cNvSpPr>
              <a:spLocks/>
            </p:cNvSpPr>
            <p:nvPr/>
          </p:nvSpPr>
          <p:spPr bwMode="auto">
            <a:xfrm>
              <a:off x="163" y="305"/>
              <a:ext cx="1194" cy="225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14" name="Line 20"/>
            <p:cNvSpPr>
              <a:spLocks noChangeShapeType="1"/>
            </p:cNvSpPr>
            <p:nvPr/>
          </p:nvSpPr>
          <p:spPr bwMode="auto">
            <a:xfrm flipH="1">
              <a:off x="1061" y="857"/>
              <a:ext cx="0" cy="17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15" name="Line 21"/>
            <p:cNvSpPr>
              <a:spLocks noChangeShapeType="1"/>
            </p:cNvSpPr>
            <p:nvPr/>
          </p:nvSpPr>
          <p:spPr bwMode="auto">
            <a:xfrm flipH="1">
              <a:off x="1237" y="857"/>
              <a:ext cx="0" cy="17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16" name="Line 22"/>
            <p:cNvSpPr>
              <a:spLocks noChangeShapeType="1"/>
            </p:cNvSpPr>
            <p:nvPr/>
          </p:nvSpPr>
          <p:spPr bwMode="auto">
            <a:xfrm rot="10800000">
              <a:off x="486" y="301"/>
              <a:ext cx="0" cy="17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17" name="Line 23"/>
            <p:cNvSpPr>
              <a:spLocks noChangeShapeType="1"/>
            </p:cNvSpPr>
            <p:nvPr/>
          </p:nvSpPr>
          <p:spPr bwMode="auto">
            <a:xfrm rot="10800000">
              <a:off x="296" y="305"/>
              <a:ext cx="0" cy="17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18" name="Line 24"/>
            <p:cNvSpPr>
              <a:spLocks noChangeShapeType="1"/>
            </p:cNvSpPr>
            <p:nvPr/>
          </p:nvSpPr>
          <p:spPr bwMode="auto">
            <a:xfrm>
              <a:off x="296" y="1850"/>
              <a:ext cx="0" cy="6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19" name="Line 25"/>
            <p:cNvSpPr>
              <a:spLocks noChangeShapeType="1"/>
            </p:cNvSpPr>
            <p:nvPr/>
          </p:nvSpPr>
          <p:spPr bwMode="auto">
            <a:xfrm>
              <a:off x="486" y="1860"/>
              <a:ext cx="0" cy="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20" name="Line 26"/>
            <p:cNvSpPr>
              <a:spLocks noChangeShapeType="1"/>
            </p:cNvSpPr>
            <p:nvPr/>
          </p:nvSpPr>
          <p:spPr bwMode="auto">
            <a:xfrm>
              <a:off x="1061" y="301"/>
              <a:ext cx="0" cy="6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21" name="Line 27"/>
            <p:cNvSpPr>
              <a:spLocks noChangeShapeType="1"/>
            </p:cNvSpPr>
            <p:nvPr/>
          </p:nvSpPr>
          <p:spPr bwMode="auto">
            <a:xfrm>
              <a:off x="1237" y="305"/>
              <a:ext cx="0" cy="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22" name="Line 28"/>
            <p:cNvSpPr>
              <a:spLocks noChangeShapeType="1"/>
            </p:cNvSpPr>
            <p:nvPr/>
          </p:nvSpPr>
          <p:spPr bwMode="auto">
            <a:xfrm flipH="1">
              <a:off x="0" y="1432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23" name="Line 29"/>
            <p:cNvSpPr>
              <a:spLocks noChangeShapeType="1"/>
            </p:cNvSpPr>
            <p:nvPr/>
          </p:nvSpPr>
          <p:spPr bwMode="auto">
            <a:xfrm flipH="1">
              <a:off x="764" y="0"/>
              <a:ext cx="0" cy="26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24" name="Rectangle 30"/>
            <p:cNvSpPr>
              <a:spLocks/>
            </p:cNvSpPr>
            <p:nvPr/>
          </p:nvSpPr>
          <p:spPr bwMode="auto">
            <a:xfrm>
              <a:off x="760" y="309"/>
              <a:ext cx="592" cy="1127"/>
            </a:xfrm>
            <a:prstGeom prst="rect">
              <a:avLst/>
            </a:prstGeom>
            <a:solidFill>
              <a:srgbClr val="FF0000">
                <a:alpha val="29019"/>
              </a:srgbClr>
            </a:solidFill>
            <a:ln w="38100">
              <a:solidFill>
                <a:srgbClr val="FF0000">
                  <a:alpha val="29019"/>
                </a:srgb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sp>
        <p:nvSpPr>
          <p:cNvPr id="50193" name="Rectangle 31"/>
          <p:cNvSpPr>
            <a:spLocks/>
          </p:cNvSpPr>
          <p:nvPr/>
        </p:nvSpPr>
        <p:spPr bwMode="auto">
          <a:xfrm>
            <a:off x="153988" y="1479550"/>
            <a:ext cx="62611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２次元</a:t>
            </a:r>
            <a:r>
              <a:rPr lang="en-US" altLang="ja-JP" sz="2400">
                <a:solidFill>
                  <a:schemeClr val="tx1"/>
                </a:solidFill>
              </a:rPr>
              <a:t>X-Y</a:t>
            </a:r>
            <a:r>
              <a:rPr lang="ja-JP" altLang="en-US" sz="2400">
                <a:solidFill>
                  <a:schemeClr val="tx1"/>
                </a:solidFill>
              </a:rPr>
              <a:t>平面</a:t>
            </a:r>
            <a:endParaRPr lang="en-US" altLang="ja-JP" sz="2400">
              <a:solidFill>
                <a:schemeClr val="tx1"/>
              </a:solidFill>
            </a:endParaRPr>
          </a:p>
          <a:p>
            <a:pPr algn="l"/>
            <a:r>
              <a:rPr lang="en-US" altLang="ja-JP" sz="2400">
                <a:solidFill>
                  <a:schemeClr val="tx1"/>
                </a:solidFill>
              </a:rPr>
              <a:t>(Nx,Ny)=(2000,400), (Lx, Ly) = (100, 100)</a:t>
            </a:r>
          </a:p>
          <a:p>
            <a:pPr algn="l"/>
            <a:r>
              <a:rPr lang="en-US" altLang="ja-JP" sz="2400">
                <a:solidFill>
                  <a:schemeClr val="tx1"/>
                </a:solidFill>
              </a:rPr>
              <a:t>x</a:t>
            </a:r>
            <a:r>
              <a:rPr lang="ja-JP" altLang="en-US" sz="2400">
                <a:solidFill>
                  <a:schemeClr val="tx1"/>
                </a:solidFill>
              </a:rPr>
              <a:t>方向は非一様グリッド</a:t>
            </a:r>
            <a:r>
              <a:rPr lang="en-US" altLang="ja-JP" sz="2400">
                <a:solidFill>
                  <a:schemeClr val="tx1"/>
                </a:solidFill>
              </a:rPr>
              <a:t> (min(</a:t>
            </a:r>
            <a:r>
              <a:rPr lang="en-US" altLang="ja-JP" sz="2400">
                <a:solidFill>
                  <a:schemeClr val="tx1"/>
                </a:solidFill>
                <a:latin typeface="Lucida Grande" pitchFamily="1" charset="0"/>
              </a:rPr>
              <a:t>Δ</a:t>
            </a:r>
            <a:r>
              <a:rPr lang="en-US" altLang="ja-JP" sz="2400">
                <a:solidFill>
                  <a:schemeClr val="tx1"/>
                </a:solidFill>
              </a:rPr>
              <a:t>x)) = 0.01</a:t>
            </a:r>
          </a:p>
        </p:txBody>
      </p:sp>
      <p:grpSp>
        <p:nvGrpSpPr>
          <p:cNvPr id="49" name="グループ化 48"/>
          <p:cNvGrpSpPr/>
          <p:nvPr/>
        </p:nvGrpSpPr>
        <p:grpSpPr>
          <a:xfrm>
            <a:off x="10288614" y="1947842"/>
            <a:ext cx="1982790" cy="762000"/>
            <a:chOff x="10163212" y="1757346"/>
            <a:chExt cx="1982790" cy="762000"/>
          </a:xfrm>
        </p:grpSpPr>
        <p:sp>
          <p:nvSpPr>
            <p:cNvPr id="50210" name="AutoShape 33"/>
            <p:cNvSpPr>
              <a:spLocks/>
            </p:cNvSpPr>
            <p:nvPr/>
          </p:nvSpPr>
          <p:spPr bwMode="auto">
            <a:xfrm>
              <a:off x="10163212" y="1757346"/>
              <a:ext cx="1982790" cy="762000"/>
            </a:xfrm>
            <a:prstGeom prst="roundRect">
              <a:avLst>
                <a:gd name="adj" fmla="val 25000"/>
              </a:avLst>
            </a:prstGeom>
            <a:solidFill>
              <a:srgbClr val="66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11" name="Rectangle 34"/>
            <p:cNvSpPr>
              <a:spLocks/>
            </p:cNvSpPr>
            <p:nvPr/>
          </p:nvSpPr>
          <p:spPr bwMode="auto">
            <a:xfrm>
              <a:off x="10448964" y="1876403"/>
              <a:ext cx="1412875" cy="549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3600" dirty="0">
                  <a:solidFill>
                    <a:schemeClr val="tx1"/>
                  </a:solidFill>
                  <a:ea typeface="ＭＳ Ｐゴシック" charset="-128"/>
                </a:rPr>
                <a:t>free </a:t>
              </a:r>
              <a:r>
                <a:rPr lang="en-US" altLang="ja-JP" sz="3600" dirty="0" err="1">
                  <a:solidFill>
                    <a:schemeClr val="tx1"/>
                  </a:solidFill>
                  <a:ea typeface="ＭＳ Ｐゴシック" charset="-128"/>
                </a:rPr>
                <a:t>b.c</a:t>
              </a:r>
              <a:r>
                <a:rPr lang="en-US" altLang="ja-JP" sz="3600" dirty="0">
                  <a:solidFill>
                    <a:schemeClr val="tx1"/>
                  </a:solidFill>
                  <a:ea typeface="ＭＳ Ｐゴシック" charset="-128"/>
                </a:rPr>
                <a:t>.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10288614" y="5591180"/>
            <a:ext cx="1928826" cy="762000"/>
            <a:chOff x="10288614" y="5591180"/>
            <a:chExt cx="1928826" cy="762000"/>
          </a:xfrm>
        </p:grpSpPr>
        <p:sp>
          <p:nvSpPr>
            <p:cNvPr id="50208" name="AutoShape 36"/>
            <p:cNvSpPr>
              <a:spLocks/>
            </p:cNvSpPr>
            <p:nvPr/>
          </p:nvSpPr>
          <p:spPr bwMode="auto">
            <a:xfrm>
              <a:off x="10288614" y="5591180"/>
              <a:ext cx="1928826" cy="762000"/>
            </a:xfrm>
            <a:prstGeom prst="roundRect">
              <a:avLst>
                <a:gd name="adj" fmla="val 25000"/>
              </a:avLst>
            </a:prstGeom>
            <a:solidFill>
              <a:srgbClr val="66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09" name="Rectangle 37"/>
            <p:cNvSpPr>
              <a:spLocks/>
            </p:cNvSpPr>
            <p:nvPr/>
          </p:nvSpPr>
          <p:spPr bwMode="auto">
            <a:xfrm>
              <a:off x="10502928" y="5662618"/>
              <a:ext cx="1498600" cy="549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3600" dirty="0">
                  <a:solidFill>
                    <a:schemeClr val="tx1"/>
                  </a:solidFill>
                  <a:ea typeface="ＭＳ Ｐゴシック" charset="-128"/>
                </a:rPr>
                <a:t>sym. </a:t>
              </a:r>
              <a:r>
                <a:rPr lang="en-US" altLang="ja-JP" sz="3600" dirty="0" err="1">
                  <a:solidFill>
                    <a:schemeClr val="tx1"/>
                  </a:solidFill>
                  <a:ea typeface="ＭＳ Ｐゴシック" charset="-128"/>
                </a:rPr>
                <a:t>b.c</a:t>
              </a:r>
              <a:r>
                <a:rPr lang="en-US" altLang="ja-JP" sz="3600" dirty="0">
                  <a:solidFill>
                    <a:schemeClr val="tx1"/>
                  </a:solidFill>
                  <a:ea typeface="ＭＳ Ｐゴシック" charset="-128"/>
                </a:rPr>
                <a:t>.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7716846" y="3305164"/>
            <a:ext cx="2027230" cy="762000"/>
            <a:chOff x="7761318" y="2654300"/>
            <a:chExt cx="2027230" cy="762000"/>
          </a:xfrm>
        </p:grpSpPr>
        <p:sp>
          <p:nvSpPr>
            <p:cNvPr id="50206" name="AutoShape 39"/>
            <p:cNvSpPr>
              <a:spLocks/>
            </p:cNvSpPr>
            <p:nvPr/>
          </p:nvSpPr>
          <p:spPr bwMode="auto">
            <a:xfrm>
              <a:off x="7761318" y="2654300"/>
              <a:ext cx="2027230" cy="762000"/>
            </a:xfrm>
            <a:prstGeom prst="roundRect">
              <a:avLst>
                <a:gd name="adj" fmla="val 25000"/>
              </a:avLst>
            </a:prstGeom>
            <a:solidFill>
              <a:srgbClr val="66FF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207" name="Rectangle 40"/>
            <p:cNvSpPr>
              <a:spLocks/>
            </p:cNvSpPr>
            <p:nvPr/>
          </p:nvSpPr>
          <p:spPr bwMode="auto">
            <a:xfrm>
              <a:off x="7892058" y="2739252"/>
              <a:ext cx="1846659" cy="5539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3600" dirty="0">
                  <a:solidFill>
                    <a:schemeClr val="tx1"/>
                  </a:solidFill>
                  <a:ea typeface="ＭＳ Ｐゴシック" charset="-128"/>
                </a:rPr>
                <a:t>sym. </a:t>
              </a:r>
              <a:r>
                <a:rPr lang="en-US" altLang="ja-JP" sz="3600" dirty="0" err="1" smtClean="0">
                  <a:solidFill>
                    <a:schemeClr val="tx1"/>
                  </a:solidFill>
                  <a:ea typeface="ＭＳ Ｐゴシック" charset="-128"/>
                </a:rPr>
                <a:t>b.c</a:t>
              </a:r>
              <a:r>
                <a:rPr lang="en-US" altLang="ja-JP" sz="3600" dirty="0">
                  <a:solidFill>
                    <a:schemeClr val="tx1"/>
                  </a:solidFill>
                  <a:ea typeface="ＭＳ Ｐゴシック" charset="-128"/>
                </a:rPr>
                <a:t>.</a:t>
              </a:r>
            </a:p>
          </p:txBody>
        </p:sp>
      </p:grpSp>
      <p:pic>
        <p:nvPicPr>
          <p:cNvPr id="50198" name="Picture 4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30962" y="8666192"/>
            <a:ext cx="2120900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203" name="Rectangle 49"/>
          <p:cNvSpPr>
            <a:spLocks/>
          </p:cNvSpPr>
          <p:nvPr/>
        </p:nvSpPr>
        <p:spPr bwMode="auto">
          <a:xfrm>
            <a:off x="8931292" y="8663014"/>
            <a:ext cx="2438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ja-JP" altLang="en-US" sz="2400" dirty="0">
                <a:solidFill>
                  <a:schemeClr val="tx1"/>
                </a:solidFill>
              </a:rPr>
              <a:t>の一様抵抗モデル</a:t>
            </a:r>
          </a:p>
        </p:txBody>
      </p:sp>
      <p:pic>
        <p:nvPicPr>
          <p:cNvPr id="1026" name="Picture 2" descr="C:\Users\takahashi\Desktop\equatio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8798" y="6519874"/>
            <a:ext cx="2506672" cy="298413"/>
          </a:xfrm>
          <a:prstGeom prst="rect">
            <a:avLst/>
          </a:prstGeom>
          <a:noFill/>
        </p:spPr>
      </p:pic>
      <p:pic>
        <p:nvPicPr>
          <p:cNvPr id="1029" name="Picture 5" descr="C:\Users\takahashi\Desktop\equati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8798" y="8234386"/>
            <a:ext cx="3954371" cy="969940"/>
          </a:xfrm>
          <a:prstGeom prst="rect">
            <a:avLst/>
          </a:prstGeom>
          <a:noFill/>
        </p:spPr>
      </p:pic>
      <p:pic>
        <p:nvPicPr>
          <p:cNvPr id="1030" name="Picture 6" descr="C:\Users\takahashi\Desktop\equatio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8798" y="7234254"/>
            <a:ext cx="4312925" cy="919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/>
          </p:cNvSpPr>
          <p:nvPr/>
        </p:nvSpPr>
        <p:spPr bwMode="auto">
          <a:xfrm>
            <a:off x="8788400" y="876300"/>
            <a:ext cx="388938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ea typeface="ＭＳ Ｐゴシック" charset="-128"/>
              </a:rPr>
              <a:t>jz</a:t>
            </a:r>
          </a:p>
        </p:txBody>
      </p:sp>
      <p:sp>
        <p:nvSpPr>
          <p:cNvPr id="51203" name="Rectangle 7"/>
          <p:cNvSpPr>
            <a:spLocks/>
          </p:cNvSpPr>
          <p:nvPr/>
        </p:nvSpPr>
        <p:spPr bwMode="auto">
          <a:xfrm>
            <a:off x="4498975" y="8836025"/>
            <a:ext cx="360363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ea typeface="ＭＳ Ｐゴシック" charset="-128"/>
              </a:rPr>
              <a:t>X</a:t>
            </a:r>
          </a:p>
        </p:txBody>
      </p:sp>
      <p:sp>
        <p:nvSpPr>
          <p:cNvPr id="51204" name="Rectangle 8"/>
          <p:cNvSpPr>
            <a:spLocks/>
          </p:cNvSpPr>
          <p:nvPr/>
        </p:nvSpPr>
        <p:spPr bwMode="auto">
          <a:xfrm>
            <a:off x="2719388" y="7845425"/>
            <a:ext cx="358775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ea typeface="ＭＳ Ｐゴシック" charset="-128"/>
              </a:rPr>
              <a:t>Y</a:t>
            </a:r>
          </a:p>
        </p:txBody>
      </p:sp>
      <p:sp>
        <p:nvSpPr>
          <p:cNvPr id="51205" name="Line 9"/>
          <p:cNvSpPr>
            <a:spLocks noChangeShapeType="1"/>
          </p:cNvSpPr>
          <p:nvPr/>
        </p:nvSpPr>
        <p:spPr bwMode="auto">
          <a:xfrm flipH="1">
            <a:off x="3130550" y="9261475"/>
            <a:ext cx="1289050" cy="0"/>
          </a:xfrm>
          <a:prstGeom prst="line">
            <a:avLst/>
          </a:prstGeom>
          <a:noFill/>
          <a:ln w="63500">
            <a:solidFill>
              <a:schemeClr val="bg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1206" name="Line 10"/>
          <p:cNvSpPr>
            <a:spLocks noChangeShapeType="1"/>
          </p:cNvSpPr>
          <p:nvPr/>
        </p:nvSpPr>
        <p:spPr bwMode="auto">
          <a:xfrm rot="10800000" flipH="1" flipV="1">
            <a:off x="3140075" y="8018463"/>
            <a:ext cx="0" cy="1290637"/>
          </a:xfrm>
          <a:prstGeom prst="line">
            <a:avLst/>
          </a:prstGeom>
          <a:noFill/>
          <a:ln w="63500">
            <a:solidFill>
              <a:schemeClr val="bg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51207" name="beta02-ro-eta000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9400" y="804863"/>
            <a:ext cx="2901950" cy="87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beta02-jz-eta0005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8463" y="782670"/>
            <a:ext cx="2901950" cy="87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図 21" descr="im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525" y="2376488"/>
            <a:ext cx="390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Rectangle 5"/>
          <p:cNvSpPr>
            <a:spLocks/>
          </p:cNvSpPr>
          <p:nvPr/>
        </p:nvSpPr>
        <p:spPr bwMode="auto">
          <a:xfrm>
            <a:off x="4287838" y="1019175"/>
            <a:ext cx="1077912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>
                <a:solidFill>
                  <a:schemeClr val="bg1"/>
                </a:solidFill>
              </a:rPr>
              <a:t>密度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3" fill="hold"/>
                                        <p:tgtEl>
                                          <p:spTgt spid="51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4563" fill="hold"/>
                                        <p:tgtEl>
                                          <p:spTgt spid="51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8"/>
                </p:tgtEl>
              </p:cMediaNode>
            </p:video>
            <p:video>
              <p:cMediaNode>
                <p:cTn id="10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1. </a:t>
            </a:r>
            <a:r>
              <a:rPr lang="ja-JP" altLang="en-US" dirty="0" smtClean="0"/>
              <a:t>相対論的抵抗性磁気流体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方程式の導入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ja-JP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814388" y="85725"/>
            <a:ext cx="10668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>
                <a:solidFill>
                  <a:schemeClr val="tx1"/>
                </a:solidFill>
              </a:rPr>
              <a:t>密度</a:t>
            </a:r>
          </a:p>
        </p:txBody>
      </p:sp>
      <p:sp>
        <p:nvSpPr>
          <p:cNvPr id="52227" name="Rectangle 2"/>
          <p:cNvSpPr>
            <a:spLocks/>
          </p:cNvSpPr>
          <p:nvPr/>
        </p:nvSpPr>
        <p:spPr bwMode="auto">
          <a:xfrm>
            <a:off x="5248275" y="85725"/>
            <a:ext cx="5397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>
                <a:solidFill>
                  <a:schemeClr val="tx1"/>
                </a:solidFill>
                <a:ea typeface="ＭＳ Ｐゴシック" charset="-128"/>
              </a:rPr>
              <a:t>Vy</a:t>
            </a:r>
          </a:p>
        </p:txBody>
      </p:sp>
      <p:sp>
        <p:nvSpPr>
          <p:cNvPr id="52228" name="Rectangle 3"/>
          <p:cNvSpPr>
            <a:spLocks/>
          </p:cNvSpPr>
          <p:nvPr/>
        </p:nvSpPr>
        <p:spPr bwMode="auto">
          <a:xfrm>
            <a:off x="7405688" y="85725"/>
            <a:ext cx="473075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>
                <a:solidFill>
                  <a:schemeClr val="tx1"/>
                </a:solidFill>
                <a:ea typeface="ＭＳ Ｐゴシック" charset="-128"/>
              </a:rPr>
              <a:t>Ez</a:t>
            </a:r>
          </a:p>
        </p:txBody>
      </p:sp>
      <p:sp>
        <p:nvSpPr>
          <p:cNvPr id="52229" name="Rectangle 4"/>
          <p:cNvSpPr>
            <a:spLocks/>
          </p:cNvSpPr>
          <p:nvPr/>
        </p:nvSpPr>
        <p:spPr bwMode="auto">
          <a:xfrm>
            <a:off x="9593263" y="85725"/>
            <a:ext cx="322262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>
                <a:solidFill>
                  <a:schemeClr val="tx1"/>
                </a:solidFill>
                <a:ea typeface="ＭＳ Ｐゴシック" charset="-128"/>
              </a:rPr>
              <a:t>Jz</a:t>
            </a:r>
          </a:p>
        </p:txBody>
      </p:sp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0800" y="165100"/>
            <a:ext cx="26924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2231" name="Rectangle 6"/>
          <p:cNvSpPr>
            <a:spLocks/>
          </p:cNvSpPr>
          <p:nvPr/>
        </p:nvSpPr>
        <p:spPr bwMode="auto">
          <a:xfrm>
            <a:off x="1868488" y="7797800"/>
            <a:ext cx="88646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一様電場に加えて</a:t>
            </a:r>
            <a:r>
              <a:rPr lang="en-US" altLang="ja-JP" sz="2400">
                <a:solidFill>
                  <a:schemeClr val="tx1"/>
                </a:solidFill>
              </a:rPr>
              <a:t>pile-up</a:t>
            </a:r>
            <a:r>
              <a:rPr lang="ja-JP" altLang="en-US" sz="2400">
                <a:solidFill>
                  <a:schemeClr val="tx1"/>
                </a:solidFill>
              </a:rPr>
              <a:t>領域で強い電場</a:t>
            </a:r>
            <a:r>
              <a:rPr lang="en-US" altLang="ja-JP" sz="2400">
                <a:solidFill>
                  <a:schemeClr val="tx1"/>
                </a:solidFill>
              </a:rPr>
              <a:t>-&gt;</a:t>
            </a:r>
            <a:r>
              <a:rPr lang="ja-JP" altLang="en-US" sz="2400">
                <a:solidFill>
                  <a:schemeClr val="tx1"/>
                </a:solidFill>
              </a:rPr>
              <a:t>粒子加速</a:t>
            </a:r>
            <a:endParaRPr lang="en-US" altLang="ja-JP" sz="2400">
              <a:solidFill>
                <a:schemeClr val="tx1"/>
              </a:solidFill>
            </a:endParaRPr>
          </a:p>
          <a:p>
            <a:pPr algn="l"/>
            <a:r>
              <a:rPr lang="en-US" altLang="ja-JP" sz="2400">
                <a:solidFill>
                  <a:schemeClr val="tx1"/>
                </a:solidFill>
              </a:rPr>
              <a:t>Y</a:t>
            </a:r>
            <a:r>
              <a:rPr lang="ja-JP" altLang="en-US" sz="2400">
                <a:solidFill>
                  <a:schemeClr val="tx1"/>
                </a:solidFill>
              </a:rPr>
              <a:t>方向に</a:t>
            </a:r>
            <a:r>
              <a:rPr lang="en-US" altLang="ja-JP" sz="2400">
                <a:solidFill>
                  <a:schemeClr val="tx1"/>
                </a:solidFill>
              </a:rPr>
              <a:t>elongate</a:t>
            </a:r>
            <a:r>
              <a:rPr lang="ja-JP" altLang="en-US" sz="2400">
                <a:solidFill>
                  <a:schemeClr val="tx1"/>
                </a:solidFill>
              </a:rPr>
              <a:t>した薄い電流層が形成</a:t>
            </a:r>
            <a:r>
              <a:rPr lang="en-US" altLang="ja-JP" sz="2400">
                <a:solidFill>
                  <a:schemeClr val="tx1"/>
                </a:solidFill>
              </a:rPr>
              <a:t>(SP reconnection)</a:t>
            </a:r>
          </a:p>
          <a:p>
            <a:pPr algn="l"/>
            <a:r>
              <a:rPr lang="ja-JP" altLang="en-US" sz="2400">
                <a:solidFill>
                  <a:schemeClr val="tx1"/>
                </a:solidFill>
              </a:rPr>
              <a:t>電流層は電場が卓越した拡散領域になっている</a:t>
            </a:r>
            <a:endParaRPr lang="en-US" altLang="ja-JP" sz="2400">
              <a:solidFill>
                <a:schemeClr val="tx1"/>
              </a:solidFill>
            </a:endParaRPr>
          </a:p>
          <a:p>
            <a:pPr algn="l"/>
            <a:r>
              <a:rPr lang="ja-JP" altLang="en-US" sz="2400">
                <a:solidFill>
                  <a:schemeClr val="tx1"/>
                </a:solidFill>
              </a:rPr>
              <a:t>拡散領域では高温に加熱されたプラズマ流が形成</a:t>
            </a:r>
          </a:p>
        </p:txBody>
      </p:sp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25" y="746125"/>
            <a:ext cx="1758950" cy="7062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223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6750" y="754063"/>
            <a:ext cx="1758950" cy="706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223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6225" y="752475"/>
            <a:ext cx="1758950" cy="7062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223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70938" y="757238"/>
            <a:ext cx="1758950" cy="706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2236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23588" y="755650"/>
            <a:ext cx="1758950" cy="7062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2237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2038" y="757238"/>
            <a:ext cx="1758950" cy="706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2238" name="Rectangle 13"/>
          <p:cNvSpPr>
            <a:spLocks/>
          </p:cNvSpPr>
          <p:nvPr/>
        </p:nvSpPr>
        <p:spPr bwMode="auto">
          <a:xfrm>
            <a:off x="2700338" y="85725"/>
            <a:ext cx="10668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>
                <a:solidFill>
                  <a:schemeClr val="tx1"/>
                </a:solidFill>
              </a:rPr>
              <a:t>温度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215856" y="1963738"/>
            <a:ext cx="6361113" cy="7958137"/>
            <a:chOff x="215856" y="1963738"/>
            <a:chExt cx="6361113" cy="7958137"/>
          </a:xfrm>
        </p:grpSpPr>
        <p:pic>
          <p:nvPicPr>
            <p:cNvPr id="5529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856" y="1963738"/>
              <a:ext cx="6361113" cy="7958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sp>
          <p:nvSpPr>
            <p:cNvPr id="10" name="正方形/長方形 9"/>
            <p:cNvSpPr/>
            <p:nvPr/>
          </p:nvSpPr>
          <p:spPr bwMode="auto">
            <a:xfrm>
              <a:off x="358732" y="2305032"/>
              <a:ext cx="642942" cy="664373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 smtClean="0">
                <a:ln>
                  <a:noFill/>
                </a:ln>
                <a:solidFill>
                  <a:srgbClr val="414141"/>
                </a:solidFill>
                <a:effectLst/>
                <a:latin typeface="Gill Sans Light" pitchFamily="1" charset="0"/>
                <a:ea typeface="ヒラギノ角ゴ ProN W3" pitchFamily="1" charset="-128"/>
                <a:sym typeface="Gill Sans Light" pitchFamily="1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1001674" y="4448172"/>
              <a:ext cx="438152" cy="200026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 smtClean="0">
                <a:ln>
                  <a:noFill/>
                </a:ln>
                <a:solidFill>
                  <a:srgbClr val="414141"/>
                </a:solidFill>
                <a:effectLst/>
                <a:latin typeface="Gill Sans Light" pitchFamily="1" charset="0"/>
                <a:ea typeface="ヒラギノ角ゴ ProN W3" pitchFamily="1" charset="-128"/>
                <a:sym typeface="Gill Sans Light" pitchFamily="1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58732" y="2662222"/>
              <a:ext cx="64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err="1" smtClean="0"/>
                <a:t>Vy</a:t>
              </a:r>
              <a:endParaRPr kumimoji="1" lang="ja-JP" altLang="en-US" sz="28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58732" y="4233858"/>
              <a:ext cx="64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Symbol" pitchFamily="18" charset="2"/>
                </a:rPr>
                <a:t>r</a:t>
              </a:r>
              <a:endParaRPr kumimoji="1" lang="ja-JP" altLang="en-US" sz="2800" dirty="0">
                <a:latin typeface="Symbol" pitchFamily="18" charset="2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30170" y="5876932"/>
              <a:ext cx="6429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全圧</a:t>
              </a:r>
              <a:endParaRPr kumimoji="1" lang="ja-JP" altLang="en-US" sz="28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30170" y="7591444"/>
              <a:ext cx="64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err="1" smtClean="0"/>
                <a:t>Bx</a:t>
              </a:r>
              <a:endParaRPr kumimoji="1" lang="ja-JP" altLang="en-US" sz="2800" dirty="0"/>
            </a:p>
          </p:txBody>
        </p:sp>
      </p:grp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-254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outflow</a:t>
            </a:r>
            <a:r>
              <a:rPr lang="ja-JP" altLang="en-US" smtClean="0"/>
              <a:t>の構造</a:t>
            </a:r>
          </a:p>
        </p:txBody>
      </p:sp>
      <p:sp>
        <p:nvSpPr>
          <p:cNvPr id="53252" name="Rectangle 3"/>
          <p:cNvSpPr>
            <a:spLocks/>
          </p:cNvSpPr>
          <p:nvPr/>
        </p:nvSpPr>
        <p:spPr bwMode="auto">
          <a:xfrm>
            <a:off x="7027863" y="3524250"/>
            <a:ext cx="5537200" cy="234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buSzPct val="125000"/>
              <a:buFont typeface="Gill Sans Light" pitchFamily="1" charset="0"/>
              <a:buChar char="•"/>
            </a:pPr>
            <a:r>
              <a:rPr lang="ja-JP" altLang="en-US" sz="2400" dirty="0">
                <a:solidFill>
                  <a:schemeClr val="tx1"/>
                </a:solidFill>
              </a:rPr>
              <a:t>アウトフロー速度は</a:t>
            </a:r>
            <a:r>
              <a:rPr lang="en-US" altLang="ja-JP" sz="2400" dirty="0">
                <a:solidFill>
                  <a:schemeClr val="tx1"/>
                </a:solidFill>
              </a:rPr>
              <a:t>sub </a:t>
            </a:r>
            <a:r>
              <a:rPr lang="en-US" altLang="ja-JP" sz="2400" dirty="0" err="1">
                <a:solidFill>
                  <a:schemeClr val="tx1"/>
                </a:solidFill>
              </a:rPr>
              <a:t>Alvenic</a:t>
            </a:r>
            <a:r>
              <a:rPr lang="en-US" altLang="ja-JP" sz="2400" dirty="0">
                <a:solidFill>
                  <a:schemeClr val="tx1"/>
                </a:solidFill>
              </a:rPr>
              <a:t> γ~2</a:t>
            </a:r>
          </a:p>
          <a:p>
            <a:pPr algn="l">
              <a:buSzPct val="125000"/>
              <a:buFont typeface="Gill Sans Light" pitchFamily="1" charset="0"/>
              <a:buChar char="•"/>
            </a:pPr>
            <a:r>
              <a:rPr lang="en-US" altLang="ja-JP" sz="2400" dirty="0">
                <a:solidFill>
                  <a:schemeClr val="tx1"/>
                </a:solidFill>
              </a:rPr>
              <a:t>upstream</a:t>
            </a:r>
            <a:r>
              <a:rPr lang="ja-JP" altLang="en-US" sz="2400" dirty="0">
                <a:solidFill>
                  <a:schemeClr val="tx1"/>
                </a:solidFill>
              </a:rPr>
              <a:t>からみて</a:t>
            </a:r>
            <a:r>
              <a:rPr lang="en-US" altLang="ja-JP" sz="2400" dirty="0">
                <a:solidFill>
                  <a:schemeClr val="tx1"/>
                </a:solidFill>
              </a:rPr>
              <a:t>fast shock</a:t>
            </a:r>
            <a:r>
              <a:rPr lang="ja-JP" altLang="en-US" sz="2400" dirty="0" err="1">
                <a:solidFill>
                  <a:schemeClr val="tx1"/>
                </a:solidFill>
              </a:rPr>
              <a:t>、</a:t>
            </a:r>
            <a:r>
              <a:rPr lang="en-US" altLang="ja-JP" sz="2400" dirty="0">
                <a:solidFill>
                  <a:schemeClr val="tx1"/>
                </a:solidFill>
              </a:rPr>
              <a:t>tangential discontinuity(weak shock?)</a:t>
            </a:r>
            <a:r>
              <a:rPr lang="ja-JP" altLang="en-US" sz="2400" dirty="0">
                <a:solidFill>
                  <a:schemeClr val="tx1"/>
                </a:solidFill>
              </a:rPr>
              <a:t>が形成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l"/>
            <a:endParaRPr lang="en-US" altLang="ja-JP" sz="2400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endParaRPr lang="ja-JP" altLang="en-US" sz="24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3253" name="Line 4"/>
          <p:cNvSpPr>
            <a:spLocks noChangeShapeType="1"/>
          </p:cNvSpPr>
          <p:nvPr/>
        </p:nvSpPr>
        <p:spPr bwMode="auto">
          <a:xfrm flipH="1">
            <a:off x="4735513" y="2043113"/>
            <a:ext cx="0" cy="6707187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3254" name="Line 5"/>
          <p:cNvSpPr>
            <a:spLocks noChangeShapeType="1"/>
          </p:cNvSpPr>
          <p:nvPr/>
        </p:nvSpPr>
        <p:spPr bwMode="auto">
          <a:xfrm flipH="1">
            <a:off x="5778500" y="2006600"/>
            <a:ext cx="0" cy="673100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3255" name="Rectangle 6"/>
          <p:cNvSpPr>
            <a:spLocks/>
          </p:cNvSpPr>
          <p:nvPr/>
        </p:nvSpPr>
        <p:spPr bwMode="auto">
          <a:xfrm>
            <a:off x="6997700" y="5232400"/>
            <a:ext cx="5537200" cy="2501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buSzPct val="125000"/>
              <a:buFont typeface="Gill Sans Light" pitchFamily="1" charset="0"/>
              <a:buChar char="•"/>
            </a:pPr>
            <a:r>
              <a:rPr lang="ja-JP" altLang="en-US" sz="2400" dirty="0">
                <a:solidFill>
                  <a:schemeClr val="tx1"/>
                </a:solidFill>
              </a:rPr>
              <a:t>電流構造</a:t>
            </a:r>
            <a:r>
              <a:rPr lang="en-US" altLang="ja-JP" sz="2400" dirty="0">
                <a:solidFill>
                  <a:schemeClr val="tx1"/>
                </a:solidFill>
              </a:rPr>
              <a:t>〜MHD</a:t>
            </a:r>
            <a:r>
              <a:rPr lang="ja-JP" altLang="en-US" sz="2400" dirty="0">
                <a:solidFill>
                  <a:schemeClr val="tx1"/>
                </a:solidFill>
              </a:rPr>
              <a:t>条件とほぼ一致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l">
              <a:buSzPct val="125000"/>
              <a:buFont typeface="Gill Sans Light" pitchFamily="1" charset="0"/>
              <a:buChar char="•"/>
            </a:pPr>
            <a:r>
              <a:rPr lang="ja-JP" altLang="en-US" sz="2400" dirty="0">
                <a:solidFill>
                  <a:schemeClr val="tx1"/>
                </a:solidFill>
              </a:rPr>
              <a:t>拡散領域を</a:t>
            </a:r>
            <a:r>
              <a:rPr lang="en-US" altLang="ja-JP" sz="2400" dirty="0" err="1">
                <a:solidFill>
                  <a:schemeClr val="tx1"/>
                </a:solidFill>
              </a:rPr>
              <a:t>E+VxB</a:t>
            </a:r>
            <a:r>
              <a:rPr lang="ja-JP" altLang="en-US" sz="2400" dirty="0">
                <a:solidFill>
                  <a:schemeClr val="tx1"/>
                </a:solidFill>
              </a:rPr>
              <a:t>で定義。原点の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l"/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(</a:t>
            </a:r>
            <a:r>
              <a:rPr lang="en-US" altLang="ja-JP" sz="2400" dirty="0" err="1">
                <a:solidFill>
                  <a:schemeClr val="tx1"/>
                </a:solidFill>
                <a:ea typeface="ＭＳ Ｐゴシック" charset="-128"/>
              </a:rPr>
              <a:t>E+VxB</a:t>
            </a:r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)</a:t>
            </a:r>
            <a:r>
              <a:rPr lang="en-US" altLang="ja-JP" sz="2400" baseline="-6000" dirty="0">
                <a:solidFill>
                  <a:schemeClr val="tx1"/>
                </a:solidFill>
                <a:ea typeface="ＭＳ Ｐゴシック" charset="-128"/>
              </a:rPr>
              <a:t>z</a:t>
            </a:r>
            <a:r>
              <a:rPr lang="ja-JP" altLang="en-US" sz="2400" dirty="0">
                <a:solidFill>
                  <a:schemeClr val="tx1"/>
                </a:solidFill>
              </a:rPr>
              <a:t>に対してその</a:t>
            </a:r>
            <a:r>
              <a:rPr lang="en-US" altLang="ja-JP" sz="2400" dirty="0">
                <a:solidFill>
                  <a:schemeClr val="tx1"/>
                </a:solidFill>
              </a:rPr>
              <a:t>1/e</a:t>
            </a:r>
            <a:r>
              <a:rPr lang="ja-JP" altLang="en-US" sz="2400" dirty="0">
                <a:solidFill>
                  <a:schemeClr val="tx1"/>
                </a:solidFill>
              </a:rPr>
              <a:t>の値になる</a:t>
            </a:r>
            <a:r>
              <a:rPr lang="en-US" altLang="ja-JP" sz="2400" dirty="0">
                <a:solidFill>
                  <a:schemeClr val="tx1"/>
                </a:solidFill>
              </a:rPr>
              <a:t>Y</a:t>
            </a:r>
            <a:r>
              <a:rPr lang="ja-JP" altLang="en-US" sz="2400" dirty="0">
                <a:solidFill>
                  <a:schemeClr val="tx1"/>
                </a:solidFill>
              </a:rPr>
              <a:t>をシートの長さと仮定すると数十</a:t>
            </a:r>
            <a:r>
              <a:rPr lang="en-US" altLang="ja-JP" sz="2400" dirty="0">
                <a:solidFill>
                  <a:schemeClr val="tx1"/>
                </a:solidFill>
              </a:rPr>
              <a:t>λ</a:t>
            </a:r>
            <a:r>
              <a:rPr lang="ja-JP" altLang="en-US" sz="2400" dirty="0">
                <a:solidFill>
                  <a:schemeClr val="tx1"/>
                </a:solidFill>
              </a:rPr>
              <a:t>程度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l"/>
            <a:endParaRPr lang="ja-JP" altLang="en-US" sz="24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3257" name="Rectangle 8"/>
          <p:cNvSpPr>
            <a:spLocks/>
          </p:cNvSpPr>
          <p:nvPr/>
        </p:nvSpPr>
        <p:spPr bwMode="auto">
          <a:xfrm>
            <a:off x="103188" y="1428750"/>
            <a:ext cx="33528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3600">
                <a:solidFill>
                  <a:schemeClr val="tx1"/>
                </a:solidFill>
              </a:rPr>
              <a:t>X=0</a:t>
            </a:r>
            <a:r>
              <a:rPr lang="ja-JP" altLang="en-US" sz="3600">
                <a:solidFill>
                  <a:schemeClr val="tx1"/>
                </a:solidFill>
              </a:rPr>
              <a:t>でプロット</a:t>
            </a:r>
          </a:p>
        </p:txBody>
      </p:sp>
      <p:grpSp>
        <p:nvGrpSpPr>
          <p:cNvPr id="29" name="グループ化 28"/>
          <p:cNvGrpSpPr/>
          <p:nvPr/>
        </p:nvGrpSpPr>
        <p:grpSpPr>
          <a:xfrm>
            <a:off x="3073376" y="8948766"/>
            <a:ext cx="1428760" cy="590520"/>
            <a:chOff x="3073376" y="8948766"/>
            <a:chExt cx="1428760" cy="590520"/>
          </a:xfrm>
        </p:grpSpPr>
        <p:sp>
          <p:nvSpPr>
            <p:cNvPr id="25" name="正方形/長方形 24"/>
            <p:cNvSpPr/>
            <p:nvPr/>
          </p:nvSpPr>
          <p:spPr bwMode="auto">
            <a:xfrm>
              <a:off x="3359128" y="8948766"/>
              <a:ext cx="928694" cy="5905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 smtClean="0">
                <a:ln>
                  <a:noFill/>
                </a:ln>
                <a:solidFill>
                  <a:srgbClr val="414141"/>
                </a:solidFill>
                <a:effectLst/>
                <a:latin typeface="Gill Sans Light" pitchFamily="1" charset="0"/>
                <a:ea typeface="ヒラギノ角ゴ ProN W3" pitchFamily="1" charset="-128"/>
                <a:sym typeface="Gill Sans Light" pitchFamily="1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073376" y="9016066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Y/</a:t>
              </a:r>
              <a:r>
                <a:rPr kumimoji="1" lang="en-US" altLang="ja-JP" sz="2800" dirty="0" smtClean="0">
                  <a:latin typeface="Symbol" pitchFamily="18" charset="2"/>
                </a:rPr>
                <a:t>l</a:t>
              </a:r>
              <a:endParaRPr kumimoji="1" lang="ja-JP" altLang="en-US" sz="2800" dirty="0">
                <a:latin typeface="Symbol" pitchFamily="18" charset="2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-288928" y="1990761"/>
            <a:ext cx="6934204" cy="7958137"/>
            <a:chOff x="5430830" y="2162156"/>
            <a:chExt cx="6934204" cy="7958137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5430830" y="2162156"/>
              <a:ext cx="6934204" cy="7958137"/>
              <a:chOff x="6788152" y="2019280"/>
              <a:chExt cx="6934204" cy="7958137"/>
            </a:xfrm>
          </p:grpSpPr>
          <p:pic>
            <p:nvPicPr>
              <p:cNvPr id="55303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59656" y="2019280"/>
                <a:ext cx="6362700" cy="7958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</p:pic>
          <p:sp>
            <p:nvSpPr>
              <p:cNvPr id="17" name="正方形/長方形 16"/>
              <p:cNvSpPr/>
              <p:nvPr/>
            </p:nvSpPr>
            <p:spPr bwMode="auto">
              <a:xfrm>
                <a:off x="7573970" y="2447908"/>
                <a:ext cx="571504" cy="25003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4200" b="0" i="0" u="none" strike="noStrike" cap="none" normalizeH="0" baseline="0" smtClean="0">
                  <a:ln>
                    <a:noFill/>
                  </a:ln>
                  <a:solidFill>
                    <a:srgbClr val="414141"/>
                  </a:solidFill>
                  <a:effectLst/>
                  <a:latin typeface="Gill Sans Light" pitchFamily="1" charset="0"/>
                  <a:ea typeface="ヒラギノ角ゴ ProN W3" pitchFamily="1" charset="-128"/>
                  <a:sym typeface="Gill Sans Light" pitchFamily="1" charset="0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7216780" y="2662222"/>
                <a:ext cx="9286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err="1" smtClean="0"/>
                  <a:t>Vy</a:t>
                </a:r>
                <a:endParaRPr kumimoji="1" lang="ja-JP" altLang="en-US" sz="2800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7216780" y="4233858"/>
                <a:ext cx="9286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err="1" smtClean="0"/>
                  <a:t>Ez</a:t>
                </a:r>
                <a:endParaRPr kumimoji="1" lang="ja-JP" altLang="en-US" sz="2800" dirty="0"/>
              </a:p>
            </p:txBody>
          </p:sp>
          <p:sp>
            <p:nvSpPr>
              <p:cNvPr id="21" name="正方形/長方形 20"/>
              <p:cNvSpPr/>
              <p:nvPr/>
            </p:nvSpPr>
            <p:spPr bwMode="auto">
              <a:xfrm>
                <a:off x="7359656" y="6091246"/>
                <a:ext cx="571504" cy="25003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4200" b="0" i="0" u="none" strike="noStrike" cap="none" normalizeH="0" baseline="0" smtClean="0">
                  <a:ln>
                    <a:noFill/>
                  </a:ln>
                  <a:solidFill>
                    <a:srgbClr val="414141"/>
                  </a:solidFill>
                  <a:effectLst/>
                  <a:latin typeface="Gill Sans Light" pitchFamily="1" charset="0"/>
                  <a:ea typeface="ヒラギノ角ゴ ProN W3" pitchFamily="1" charset="-128"/>
                  <a:sym typeface="Gill Sans Light" pitchFamily="1" charset="0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7145342" y="5948370"/>
                <a:ext cx="9286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err="1" smtClean="0"/>
                  <a:t>jz</a:t>
                </a:r>
                <a:endParaRPr kumimoji="1" lang="ja-JP" altLang="en-US" sz="28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788152" y="7591444"/>
                <a:ext cx="1571636" cy="523220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err="1" smtClean="0"/>
                  <a:t>E+VxB|z</a:t>
                </a:r>
                <a:endParaRPr kumimoji="1" lang="ja-JP" altLang="en-US" sz="2800" dirty="0"/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9074168" y="9230380"/>
              <a:ext cx="1428760" cy="523220"/>
              <a:chOff x="9217044" y="9497116"/>
              <a:chExt cx="1428760" cy="523220"/>
            </a:xfrm>
          </p:grpSpPr>
          <p:sp>
            <p:nvSpPr>
              <p:cNvPr id="28" name="正方形/長方形 27"/>
              <p:cNvSpPr/>
              <p:nvPr/>
            </p:nvSpPr>
            <p:spPr bwMode="auto">
              <a:xfrm>
                <a:off x="9431358" y="9520270"/>
                <a:ext cx="1071570" cy="44764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4200" b="0" i="0" u="none" strike="noStrike" cap="none" normalizeH="0" baseline="0" smtClean="0">
                  <a:ln>
                    <a:noFill/>
                  </a:ln>
                  <a:solidFill>
                    <a:srgbClr val="414141"/>
                  </a:solidFill>
                  <a:effectLst/>
                  <a:latin typeface="Gill Sans Light" pitchFamily="1" charset="0"/>
                  <a:ea typeface="ヒラギノ角ゴ ProN W3" pitchFamily="1" charset="-128"/>
                  <a:sym typeface="Gill Sans Light" pitchFamily="1" charset="0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9217044" y="9497116"/>
                <a:ext cx="14287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Y/</a:t>
                </a:r>
                <a:r>
                  <a:rPr kumimoji="1" lang="en-US" altLang="ja-JP" sz="2800" dirty="0" smtClean="0">
                    <a:latin typeface="Symbol" pitchFamily="18" charset="2"/>
                  </a:rPr>
                  <a:t>l</a:t>
                </a:r>
                <a:endParaRPr kumimoji="1" lang="ja-JP" altLang="en-US" sz="2800" dirty="0">
                  <a:latin typeface="Symbol" pitchFamily="18" charset="2"/>
                </a:endParaRPr>
              </a:p>
            </p:txBody>
          </p:sp>
        </p:grpSp>
      </p:grpSp>
      <p:cxnSp>
        <p:nvCxnSpPr>
          <p:cNvPr id="35" name="直線コネクタ 34"/>
          <p:cNvCxnSpPr/>
          <p:nvPr/>
        </p:nvCxnSpPr>
        <p:spPr bwMode="auto">
          <a:xfrm>
            <a:off x="1787492" y="5091114"/>
            <a:ext cx="4572032" cy="0"/>
          </a:xfrm>
          <a:prstGeom prst="line">
            <a:avLst/>
          </a:prstGeom>
          <a:solidFill>
            <a:srgbClr val="6C7472"/>
          </a:solidFill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5"/>
          <p:cNvGrpSpPr/>
          <p:nvPr/>
        </p:nvGrpSpPr>
        <p:grpSpPr>
          <a:xfrm>
            <a:off x="0" y="1795463"/>
            <a:ext cx="6361113" cy="7958137"/>
            <a:chOff x="215856" y="1963738"/>
            <a:chExt cx="6361113" cy="7958137"/>
          </a:xfrm>
        </p:grpSpPr>
        <p:pic>
          <p:nvPicPr>
            <p:cNvPr id="5529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856" y="1963738"/>
              <a:ext cx="6361113" cy="7958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sp>
          <p:nvSpPr>
            <p:cNvPr id="10" name="正方形/長方形 9"/>
            <p:cNvSpPr/>
            <p:nvPr/>
          </p:nvSpPr>
          <p:spPr bwMode="auto">
            <a:xfrm>
              <a:off x="358732" y="2305032"/>
              <a:ext cx="642942" cy="664373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 smtClean="0">
                <a:ln>
                  <a:noFill/>
                </a:ln>
                <a:solidFill>
                  <a:srgbClr val="414141"/>
                </a:solidFill>
                <a:effectLst/>
                <a:latin typeface="Gill Sans Light" pitchFamily="1" charset="0"/>
                <a:ea typeface="ヒラギノ角ゴ ProN W3" pitchFamily="1" charset="-128"/>
                <a:sym typeface="Gill Sans Light" pitchFamily="1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1001674" y="4448172"/>
              <a:ext cx="438152" cy="200026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 smtClean="0">
                <a:ln>
                  <a:noFill/>
                </a:ln>
                <a:solidFill>
                  <a:srgbClr val="414141"/>
                </a:solidFill>
                <a:effectLst/>
                <a:latin typeface="Gill Sans Light" pitchFamily="1" charset="0"/>
                <a:ea typeface="ヒラギノ角ゴ ProN W3" pitchFamily="1" charset="-128"/>
                <a:sym typeface="Gill Sans Light" pitchFamily="1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58732" y="2662222"/>
              <a:ext cx="64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err="1" smtClean="0"/>
                <a:t>Vy</a:t>
              </a:r>
              <a:endParaRPr kumimoji="1" lang="ja-JP" altLang="en-US" sz="28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58732" y="4233858"/>
              <a:ext cx="64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Symbol" pitchFamily="18" charset="2"/>
                </a:rPr>
                <a:t>r</a:t>
              </a:r>
              <a:endParaRPr kumimoji="1" lang="ja-JP" altLang="en-US" sz="2800" dirty="0">
                <a:latin typeface="Symbol" pitchFamily="18" charset="2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30170" y="5876932"/>
              <a:ext cx="6429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全圧</a:t>
              </a:r>
              <a:endParaRPr kumimoji="1" lang="ja-JP" altLang="en-US" sz="28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30170" y="7591444"/>
              <a:ext cx="64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err="1" smtClean="0"/>
                <a:t>Bx</a:t>
              </a:r>
              <a:endParaRPr kumimoji="1" lang="ja-JP" altLang="en-US" sz="2800" dirty="0"/>
            </a:p>
          </p:txBody>
        </p:sp>
      </p:grp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-254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outflow</a:t>
            </a:r>
            <a:r>
              <a:rPr lang="ja-JP" altLang="en-US" smtClean="0"/>
              <a:t>の構造</a:t>
            </a:r>
          </a:p>
        </p:txBody>
      </p:sp>
      <p:sp>
        <p:nvSpPr>
          <p:cNvPr id="53253" name="Line 4"/>
          <p:cNvSpPr>
            <a:spLocks noChangeShapeType="1"/>
          </p:cNvSpPr>
          <p:nvPr/>
        </p:nvSpPr>
        <p:spPr bwMode="auto">
          <a:xfrm flipH="1">
            <a:off x="4502136" y="2043113"/>
            <a:ext cx="0" cy="6707187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3254" name="Line 5"/>
          <p:cNvSpPr>
            <a:spLocks noChangeShapeType="1"/>
          </p:cNvSpPr>
          <p:nvPr/>
        </p:nvSpPr>
        <p:spPr bwMode="auto">
          <a:xfrm flipH="1">
            <a:off x="5502268" y="2006600"/>
            <a:ext cx="0" cy="673100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3257" name="Rectangle 8"/>
          <p:cNvSpPr>
            <a:spLocks/>
          </p:cNvSpPr>
          <p:nvPr/>
        </p:nvSpPr>
        <p:spPr bwMode="auto">
          <a:xfrm>
            <a:off x="103188" y="1428750"/>
            <a:ext cx="33528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3600">
                <a:solidFill>
                  <a:schemeClr val="tx1"/>
                </a:solidFill>
              </a:rPr>
              <a:t>X=0</a:t>
            </a:r>
            <a:r>
              <a:rPr lang="ja-JP" altLang="en-US" sz="3600">
                <a:solidFill>
                  <a:schemeClr val="tx1"/>
                </a:solidFill>
              </a:rPr>
              <a:t>でプロット</a:t>
            </a:r>
          </a:p>
        </p:txBody>
      </p:sp>
      <p:grpSp>
        <p:nvGrpSpPr>
          <p:cNvPr id="3" name="グループ化 28"/>
          <p:cNvGrpSpPr/>
          <p:nvPr/>
        </p:nvGrpSpPr>
        <p:grpSpPr>
          <a:xfrm>
            <a:off x="3073376" y="8948766"/>
            <a:ext cx="1428760" cy="590520"/>
            <a:chOff x="3073376" y="8948766"/>
            <a:chExt cx="1428760" cy="590520"/>
          </a:xfrm>
        </p:grpSpPr>
        <p:sp>
          <p:nvSpPr>
            <p:cNvPr id="25" name="正方形/長方形 24"/>
            <p:cNvSpPr/>
            <p:nvPr/>
          </p:nvSpPr>
          <p:spPr bwMode="auto">
            <a:xfrm>
              <a:off x="3359128" y="8948766"/>
              <a:ext cx="928694" cy="5905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 smtClean="0">
                <a:ln>
                  <a:noFill/>
                </a:ln>
                <a:solidFill>
                  <a:srgbClr val="414141"/>
                </a:solidFill>
                <a:effectLst/>
                <a:latin typeface="Gill Sans Light" pitchFamily="1" charset="0"/>
                <a:ea typeface="ヒラギノ角ゴ ProN W3" pitchFamily="1" charset="-128"/>
                <a:sym typeface="Gill Sans Light" pitchFamily="1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073376" y="9016066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Y/</a:t>
              </a:r>
              <a:r>
                <a:rPr kumimoji="1" lang="en-US" altLang="ja-JP" sz="2800" dirty="0" smtClean="0">
                  <a:latin typeface="Symbol" pitchFamily="18" charset="2"/>
                </a:rPr>
                <a:t>l</a:t>
              </a:r>
              <a:endParaRPr kumimoji="1" lang="ja-JP" altLang="en-US" sz="2800" dirty="0">
                <a:latin typeface="Symbol" pitchFamily="18" charset="2"/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2787624" y="159065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shock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002070" y="159065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CD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287426" y="201928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2"/>
                </a:solidFill>
              </a:rPr>
              <a:t>sub </a:t>
            </a:r>
            <a:r>
              <a:rPr kumimoji="1" lang="en-US" altLang="ja-JP" sz="2800" dirty="0" err="1" smtClean="0">
                <a:solidFill>
                  <a:schemeClr val="accent2"/>
                </a:solidFill>
              </a:rPr>
              <a:t>Alfvenic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6070596" y="1795463"/>
            <a:ext cx="6934204" cy="7958137"/>
            <a:chOff x="6070596" y="1795463"/>
            <a:chExt cx="6934204" cy="7958137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6070596" y="1795463"/>
              <a:ext cx="6934204" cy="7958137"/>
              <a:chOff x="6070596" y="1795463"/>
              <a:chExt cx="6934204" cy="7958137"/>
            </a:xfrm>
          </p:grpSpPr>
          <p:grpSp>
            <p:nvGrpSpPr>
              <p:cNvPr id="4" name="グループ化 30"/>
              <p:cNvGrpSpPr/>
              <p:nvPr/>
            </p:nvGrpSpPr>
            <p:grpSpPr>
              <a:xfrm>
                <a:off x="6070596" y="1795463"/>
                <a:ext cx="6934204" cy="7958137"/>
                <a:chOff x="5430830" y="2162156"/>
                <a:chExt cx="6934204" cy="7958137"/>
              </a:xfrm>
            </p:grpSpPr>
            <p:grpSp>
              <p:nvGrpSpPr>
                <p:cNvPr id="5" name="グループ化 22"/>
                <p:cNvGrpSpPr/>
                <p:nvPr/>
              </p:nvGrpSpPr>
              <p:grpSpPr>
                <a:xfrm>
                  <a:off x="5430830" y="2162156"/>
                  <a:ext cx="6934204" cy="7958137"/>
                  <a:chOff x="6788152" y="2019280"/>
                  <a:chExt cx="6934204" cy="7958137"/>
                </a:xfrm>
              </p:grpSpPr>
              <p:pic>
                <p:nvPicPr>
                  <p:cNvPr id="55303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7359656" y="2019280"/>
                    <a:ext cx="6362700" cy="795813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>
                    <a:outerShdw dist="76199" dir="2700000" algn="ctr" rotWithShape="0">
                      <a:schemeClr val="bg2">
                        <a:alpha val="75000"/>
                      </a:schemeClr>
                    </a:outerShdw>
                  </a:effectLst>
                </p:spPr>
              </p:pic>
              <p:sp>
                <p:nvSpPr>
                  <p:cNvPr id="17" name="正方形/長方形 16"/>
                  <p:cNvSpPr/>
                  <p:nvPr/>
                </p:nvSpPr>
                <p:spPr bwMode="auto">
                  <a:xfrm>
                    <a:off x="7573970" y="2447908"/>
                    <a:ext cx="571504" cy="250033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4200" b="0" i="0" u="none" strike="noStrike" cap="none" normalizeH="0" baseline="0" smtClean="0">
                      <a:ln>
                        <a:noFill/>
                      </a:ln>
                      <a:solidFill>
                        <a:srgbClr val="414141"/>
                      </a:solidFill>
                      <a:effectLst/>
                      <a:latin typeface="Gill Sans Light" pitchFamily="1" charset="0"/>
                      <a:ea typeface="ヒラギノ角ゴ ProN W3" pitchFamily="1" charset="-128"/>
                      <a:sym typeface="Gill Sans Light" pitchFamily="1" charset="0"/>
                    </a:endParaRPr>
                  </a:p>
                </p:txBody>
              </p:sp>
              <p:sp>
                <p:nvSpPr>
                  <p:cNvPr id="18" name="テキスト ボックス 17"/>
                  <p:cNvSpPr txBox="1"/>
                  <p:nvPr/>
                </p:nvSpPr>
                <p:spPr>
                  <a:xfrm>
                    <a:off x="7216780" y="2662222"/>
                    <a:ext cx="92869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2800" dirty="0" err="1" smtClean="0"/>
                      <a:t>Vy</a:t>
                    </a:r>
                    <a:endParaRPr kumimoji="1" lang="ja-JP" altLang="en-US" sz="2800" dirty="0"/>
                  </a:p>
                </p:txBody>
              </p:sp>
              <p:sp>
                <p:nvSpPr>
                  <p:cNvPr id="19" name="テキスト ボックス 18"/>
                  <p:cNvSpPr txBox="1"/>
                  <p:nvPr/>
                </p:nvSpPr>
                <p:spPr>
                  <a:xfrm>
                    <a:off x="7216780" y="4233858"/>
                    <a:ext cx="92869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2800" dirty="0" err="1" smtClean="0"/>
                      <a:t>Ez</a:t>
                    </a:r>
                    <a:endParaRPr kumimoji="1" lang="ja-JP" altLang="en-US" sz="2800" dirty="0"/>
                  </a:p>
                </p:txBody>
              </p:sp>
              <p:sp>
                <p:nvSpPr>
                  <p:cNvPr id="21" name="正方形/長方形 20"/>
                  <p:cNvSpPr/>
                  <p:nvPr/>
                </p:nvSpPr>
                <p:spPr bwMode="auto">
                  <a:xfrm>
                    <a:off x="7359656" y="6091246"/>
                    <a:ext cx="571504" cy="250033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4200" b="0" i="0" u="none" strike="noStrike" cap="none" normalizeH="0" baseline="0" smtClean="0">
                      <a:ln>
                        <a:noFill/>
                      </a:ln>
                      <a:solidFill>
                        <a:srgbClr val="414141"/>
                      </a:solidFill>
                      <a:effectLst/>
                      <a:latin typeface="Gill Sans Light" pitchFamily="1" charset="0"/>
                      <a:ea typeface="ヒラギノ角ゴ ProN W3" pitchFamily="1" charset="-128"/>
                      <a:sym typeface="Gill Sans Light" pitchFamily="1" charset="0"/>
                    </a:endParaRPr>
                  </a:p>
                </p:txBody>
              </p:sp>
              <p:sp>
                <p:nvSpPr>
                  <p:cNvPr id="20" name="テキスト ボックス 19"/>
                  <p:cNvSpPr txBox="1"/>
                  <p:nvPr/>
                </p:nvSpPr>
                <p:spPr>
                  <a:xfrm>
                    <a:off x="7145342" y="5948370"/>
                    <a:ext cx="92869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2800" dirty="0" err="1" smtClean="0"/>
                      <a:t>jz</a:t>
                    </a:r>
                    <a:endParaRPr kumimoji="1" lang="ja-JP" altLang="en-US" sz="2800" dirty="0"/>
                  </a:p>
                </p:txBody>
              </p:sp>
              <p:sp>
                <p:nvSpPr>
                  <p:cNvPr id="22" name="テキスト ボックス 21"/>
                  <p:cNvSpPr txBox="1"/>
                  <p:nvPr/>
                </p:nvSpPr>
                <p:spPr>
                  <a:xfrm>
                    <a:off x="6788152" y="7591444"/>
                    <a:ext cx="1571636" cy="523220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2800" dirty="0" err="1" smtClean="0"/>
                      <a:t>E+VxB|z</a:t>
                    </a:r>
                    <a:endParaRPr kumimoji="1" lang="ja-JP" altLang="en-US" sz="2800" dirty="0"/>
                  </a:p>
                </p:txBody>
              </p:sp>
            </p:grpSp>
            <p:grpSp>
              <p:nvGrpSpPr>
                <p:cNvPr id="6" name="グループ化 29"/>
                <p:cNvGrpSpPr/>
                <p:nvPr/>
              </p:nvGrpSpPr>
              <p:grpSpPr>
                <a:xfrm>
                  <a:off x="9074168" y="9230380"/>
                  <a:ext cx="1428760" cy="523220"/>
                  <a:chOff x="9217044" y="9497116"/>
                  <a:chExt cx="1428760" cy="523220"/>
                </a:xfrm>
              </p:grpSpPr>
              <p:sp>
                <p:nvSpPr>
                  <p:cNvPr id="28" name="正方形/長方形 27"/>
                  <p:cNvSpPr/>
                  <p:nvPr/>
                </p:nvSpPr>
                <p:spPr bwMode="auto">
                  <a:xfrm>
                    <a:off x="9431358" y="9520270"/>
                    <a:ext cx="1071570" cy="44764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4200" b="0" i="0" u="none" strike="noStrike" cap="none" normalizeH="0" baseline="0" smtClean="0">
                      <a:ln>
                        <a:noFill/>
                      </a:ln>
                      <a:solidFill>
                        <a:srgbClr val="414141"/>
                      </a:solidFill>
                      <a:effectLst/>
                      <a:latin typeface="Gill Sans Light" pitchFamily="1" charset="0"/>
                      <a:ea typeface="ヒラギノ角ゴ ProN W3" pitchFamily="1" charset="-128"/>
                      <a:sym typeface="Gill Sans Light" pitchFamily="1" charset="0"/>
                    </a:endParaRPr>
                  </a:p>
                </p:txBody>
              </p:sp>
              <p:sp>
                <p:nvSpPr>
                  <p:cNvPr id="26" name="テキスト ボックス 25"/>
                  <p:cNvSpPr txBox="1"/>
                  <p:nvPr/>
                </p:nvSpPr>
                <p:spPr>
                  <a:xfrm>
                    <a:off x="9217044" y="9497116"/>
                    <a:ext cx="142876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2800" dirty="0" smtClean="0"/>
                      <a:t>Y/</a:t>
                    </a:r>
                    <a:r>
                      <a:rPr kumimoji="1" lang="en-US" altLang="ja-JP" sz="2800" dirty="0" smtClean="0">
                        <a:latin typeface="Symbol" pitchFamily="18" charset="2"/>
                      </a:rPr>
                      <a:t>l</a:t>
                    </a:r>
                    <a:endParaRPr kumimoji="1" lang="ja-JP" altLang="en-US" sz="2800" dirty="0">
                      <a:latin typeface="Symbol" pitchFamily="18" charset="2"/>
                    </a:endParaRPr>
                  </a:p>
                </p:txBody>
              </p:sp>
            </p:grpSp>
          </p:grpSp>
          <p:cxnSp>
            <p:nvCxnSpPr>
              <p:cNvPr id="35" name="直線コネクタ 34"/>
              <p:cNvCxnSpPr/>
              <p:nvPr/>
            </p:nvCxnSpPr>
            <p:spPr bwMode="auto">
              <a:xfrm>
                <a:off x="8145474" y="4948238"/>
                <a:ext cx="4572032" cy="0"/>
              </a:xfrm>
              <a:prstGeom prst="line">
                <a:avLst/>
              </a:prstGeom>
              <a:solidFill>
                <a:srgbClr val="6C7472"/>
              </a:solidFill>
              <a:ln w="381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7" name="テキスト ボックス 36"/>
            <p:cNvSpPr txBox="1"/>
            <p:nvPr/>
          </p:nvSpPr>
          <p:spPr>
            <a:xfrm>
              <a:off x="7502532" y="4090982"/>
              <a:ext cx="3000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rgbClr val="00B050"/>
                  </a:solidFill>
                </a:rPr>
                <a:t>拡散領域</a:t>
              </a:r>
              <a:endParaRPr kumimoji="1" lang="ja-JP" altLang="en-US" sz="2800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-381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reconnection rate</a:t>
            </a:r>
          </a:p>
        </p:txBody>
      </p:sp>
      <p:sp>
        <p:nvSpPr>
          <p:cNvPr id="54275" name="Rectangle 2"/>
          <p:cNvSpPr>
            <a:spLocks/>
          </p:cNvSpPr>
          <p:nvPr/>
        </p:nvSpPr>
        <p:spPr bwMode="auto">
          <a:xfrm>
            <a:off x="381000" y="3378200"/>
            <a:ext cx="2019300" cy="4864100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4276" name="Line 3"/>
          <p:cNvSpPr>
            <a:spLocks noChangeShapeType="1"/>
          </p:cNvSpPr>
          <p:nvPr/>
        </p:nvSpPr>
        <p:spPr bwMode="auto">
          <a:xfrm rot="10800000">
            <a:off x="-673100" y="5815013"/>
            <a:ext cx="4398963" cy="158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4277" name="Line 4"/>
          <p:cNvSpPr>
            <a:spLocks noChangeShapeType="1"/>
          </p:cNvSpPr>
          <p:nvPr/>
        </p:nvSpPr>
        <p:spPr bwMode="auto">
          <a:xfrm flipH="1">
            <a:off x="1398588" y="2551113"/>
            <a:ext cx="0" cy="626427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4278" name="Line 5"/>
          <p:cNvSpPr>
            <a:spLocks noChangeShapeType="1"/>
          </p:cNvSpPr>
          <p:nvPr/>
        </p:nvSpPr>
        <p:spPr bwMode="auto">
          <a:xfrm>
            <a:off x="2720975" y="5321300"/>
            <a:ext cx="976313" cy="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4279" name="Line 6"/>
          <p:cNvSpPr>
            <a:spLocks noChangeShapeType="1"/>
          </p:cNvSpPr>
          <p:nvPr/>
        </p:nvSpPr>
        <p:spPr bwMode="auto">
          <a:xfrm>
            <a:off x="1947863" y="2292350"/>
            <a:ext cx="0" cy="976313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4280" name="Rectangle 7"/>
          <p:cNvSpPr>
            <a:spLocks/>
          </p:cNvSpPr>
          <p:nvPr/>
        </p:nvSpPr>
        <p:spPr bwMode="auto">
          <a:xfrm>
            <a:off x="2474913" y="4629150"/>
            <a:ext cx="2598737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>
                <a:solidFill>
                  <a:schemeClr val="tx1"/>
                </a:solidFill>
                <a:ea typeface="ＭＳ Ｐゴシック" charset="-128"/>
              </a:rPr>
              <a:t>inflow: v</a:t>
            </a:r>
            <a:r>
              <a:rPr lang="en-US" altLang="ja-JP" baseline="-6000">
                <a:solidFill>
                  <a:schemeClr val="tx1"/>
                </a:solidFill>
                <a:ea typeface="ＭＳ Ｐゴシック" charset="-128"/>
              </a:rPr>
              <a:t>i, </a:t>
            </a:r>
            <a:r>
              <a:rPr lang="en-US" altLang="ja-JP">
                <a:solidFill>
                  <a:schemeClr val="tx1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r</a:t>
            </a:r>
            <a:r>
              <a:rPr lang="en-US" altLang="ja-JP" baseline="-6000">
                <a:solidFill>
                  <a:schemeClr val="tx1"/>
                </a:solidFill>
                <a:ea typeface="ＭＳ Ｐゴシック" charset="-128"/>
              </a:rPr>
              <a:t>i</a:t>
            </a:r>
          </a:p>
        </p:txBody>
      </p:sp>
      <p:sp>
        <p:nvSpPr>
          <p:cNvPr id="54281" name="Rectangle 8"/>
          <p:cNvSpPr>
            <a:spLocks/>
          </p:cNvSpPr>
          <p:nvPr/>
        </p:nvSpPr>
        <p:spPr bwMode="auto">
          <a:xfrm>
            <a:off x="2021438" y="2115234"/>
            <a:ext cx="316913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  <a:ea typeface="ＭＳ Ｐゴシック" charset="-128"/>
              </a:rPr>
              <a:t>outflow: </a:t>
            </a:r>
            <a:r>
              <a:rPr lang="en-US" altLang="ja-JP" dirty="0" err="1">
                <a:solidFill>
                  <a:schemeClr val="tx1"/>
                </a:solidFill>
                <a:ea typeface="ＭＳ Ｐゴシック" charset="-128"/>
              </a:rPr>
              <a:t>v</a:t>
            </a:r>
            <a:r>
              <a:rPr lang="en-US" altLang="ja-JP" baseline="-6000" dirty="0" err="1">
                <a:solidFill>
                  <a:schemeClr val="tx1"/>
                </a:solidFill>
                <a:ea typeface="ＭＳ Ｐゴシック" charset="-128"/>
              </a:rPr>
              <a:t>o</a:t>
            </a:r>
            <a:r>
              <a:rPr lang="en-US" altLang="ja-JP" baseline="-6000" dirty="0">
                <a:solidFill>
                  <a:schemeClr val="tx1"/>
                </a:solidFill>
                <a:ea typeface="ＭＳ Ｐゴシック" charset="-128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r</a:t>
            </a:r>
            <a:r>
              <a:rPr lang="en-US" altLang="ja-JP" baseline="-6000" dirty="0" err="1" smtClean="0">
                <a:solidFill>
                  <a:schemeClr val="tx1"/>
                </a:solidFill>
                <a:ea typeface="ＭＳ Ｐゴシック" charset="-128"/>
              </a:rPr>
              <a:t>o</a:t>
            </a:r>
            <a:endParaRPr lang="en-US" altLang="ja-JP" baseline="-60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4282" name="Rectangle 9"/>
          <p:cNvSpPr>
            <a:spLocks/>
          </p:cNvSpPr>
          <p:nvPr/>
        </p:nvSpPr>
        <p:spPr bwMode="auto">
          <a:xfrm>
            <a:off x="2536825" y="5924550"/>
            <a:ext cx="265113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>
                <a:solidFill>
                  <a:schemeClr val="tx1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d</a:t>
            </a:r>
          </a:p>
        </p:txBody>
      </p:sp>
      <p:sp>
        <p:nvSpPr>
          <p:cNvPr id="54283" name="Rectangle 10"/>
          <p:cNvSpPr>
            <a:spLocks/>
          </p:cNvSpPr>
          <p:nvPr/>
        </p:nvSpPr>
        <p:spPr bwMode="auto">
          <a:xfrm>
            <a:off x="968375" y="2819400"/>
            <a:ext cx="26193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i="1">
                <a:solidFill>
                  <a:schemeClr val="tx1"/>
                </a:solidFill>
                <a:latin typeface="Times New Roman" pitchFamily="1" charset="0"/>
                <a:ea typeface="ＭＳ Ｐゴシック" charset="-128"/>
                <a:cs typeface="Times New Roman" pitchFamily="1" charset="0"/>
                <a:sym typeface="Times New Roman" pitchFamily="1" charset="0"/>
              </a:rPr>
              <a:t>l</a:t>
            </a:r>
          </a:p>
        </p:txBody>
      </p:sp>
      <p:pic>
        <p:nvPicPr>
          <p:cNvPr id="5428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700" y="2997200"/>
            <a:ext cx="34544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4285" name="Rectangle 12"/>
          <p:cNvSpPr>
            <a:spLocks/>
          </p:cNvSpPr>
          <p:nvPr/>
        </p:nvSpPr>
        <p:spPr bwMode="auto">
          <a:xfrm>
            <a:off x="5788025" y="2362200"/>
            <a:ext cx="23225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mass conservation</a:t>
            </a:r>
          </a:p>
        </p:txBody>
      </p:sp>
      <p:pic>
        <p:nvPicPr>
          <p:cNvPr id="54286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6300" y="4452938"/>
            <a:ext cx="2860675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4287" name="Line 14"/>
          <p:cNvSpPr>
            <a:spLocks noChangeShapeType="1"/>
          </p:cNvSpPr>
          <p:nvPr/>
        </p:nvSpPr>
        <p:spPr bwMode="auto">
          <a:xfrm flipH="1">
            <a:off x="6007100" y="4948238"/>
            <a:ext cx="1028700" cy="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4288" name="Rectangle 15"/>
          <p:cNvSpPr>
            <a:spLocks/>
          </p:cNvSpPr>
          <p:nvPr/>
        </p:nvSpPr>
        <p:spPr bwMode="auto">
          <a:xfrm>
            <a:off x="5822950" y="3805238"/>
            <a:ext cx="22526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reconnection rate</a:t>
            </a:r>
          </a:p>
        </p:txBody>
      </p:sp>
      <p:sp>
        <p:nvSpPr>
          <p:cNvPr id="54289" name="Rectangle 16"/>
          <p:cNvSpPr>
            <a:spLocks/>
          </p:cNvSpPr>
          <p:nvPr/>
        </p:nvSpPr>
        <p:spPr bwMode="auto">
          <a:xfrm>
            <a:off x="4603750" y="5734056"/>
            <a:ext cx="840105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buSzPct val="125000"/>
              <a:buFont typeface="Gill Sans Light" pitchFamily="1" charset="0"/>
              <a:buChar char="•"/>
            </a:pPr>
            <a:r>
              <a:rPr lang="en-US" altLang="ja-JP" sz="2400" b="1" dirty="0" smtClean="0">
                <a:solidFill>
                  <a:schemeClr val="tx1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g</a:t>
            </a:r>
            <a:r>
              <a:rPr lang="en-US" altLang="ja-JP" sz="2400" b="1" baseline="-25000" dirty="0" smtClean="0">
                <a:solidFill>
                  <a:schemeClr val="tx1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o</a:t>
            </a:r>
            <a:r>
              <a:rPr lang="en-US" altLang="ja-JP" sz="2400" b="1" dirty="0">
                <a:solidFill>
                  <a:schemeClr val="tx1"/>
                </a:solidFill>
              </a:rPr>
              <a:t>&gt;&gt;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1</a:t>
            </a:r>
          </a:p>
          <a:p>
            <a:pPr algn="l">
              <a:buSzPct val="125000"/>
            </a:pPr>
            <a:r>
              <a:rPr lang="ja-JP" altLang="en-US" sz="2400" dirty="0" smtClean="0">
                <a:solidFill>
                  <a:schemeClr val="tx1"/>
                </a:solidFill>
              </a:rPr>
              <a:t>　リコネクションレート</a:t>
            </a:r>
            <a:r>
              <a:rPr lang="ja-JP" altLang="en-US" sz="2400" dirty="0">
                <a:solidFill>
                  <a:schemeClr val="tx1"/>
                </a:solidFill>
              </a:rPr>
              <a:t>が</a:t>
            </a:r>
            <a:r>
              <a:rPr lang="ja-JP" altLang="en-US" sz="2400" dirty="0" smtClean="0">
                <a:solidFill>
                  <a:schemeClr val="tx1"/>
                </a:solidFill>
              </a:rPr>
              <a:t>あがる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l">
              <a:buSzPct val="125000"/>
            </a:pPr>
            <a:r>
              <a:rPr lang="ja-JP" altLang="en-US" sz="2400" dirty="0" smtClean="0">
                <a:solidFill>
                  <a:schemeClr val="tx1"/>
                </a:solidFill>
              </a:rPr>
              <a:t> （ローレンツ</a:t>
            </a:r>
            <a:r>
              <a:rPr lang="ja-JP" altLang="en-US" sz="2400" dirty="0">
                <a:solidFill>
                  <a:schemeClr val="tx1"/>
                </a:solidFill>
              </a:rPr>
              <a:t>収縮による</a:t>
            </a:r>
            <a:r>
              <a:rPr lang="ja-JP" altLang="en-US" sz="2400" dirty="0" smtClean="0">
                <a:solidFill>
                  <a:schemeClr val="tx1"/>
                </a:solidFill>
              </a:rPr>
              <a:t>効果）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l">
              <a:buSzPct val="125000"/>
            </a:pPr>
            <a:r>
              <a:rPr lang="en-US" altLang="ja-JP" sz="2400" dirty="0" smtClean="0">
                <a:solidFill>
                  <a:schemeClr val="tx1"/>
                </a:solidFill>
                <a:ea typeface="ＭＳ Ｐゴシック" charset="-128"/>
              </a:rPr>
              <a:t>                    </a:t>
            </a:r>
            <a:r>
              <a:rPr lang="en-US" altLang="ja-JP" sz="1800" dirty="0" smtClean="0">
                <a:solidFill>
                  <a:schemeClr val="tx1"/>
                </a:solidFill>
                <a:ea typeface="ＭＳ Ｐゴシック" charset="-128"/>
              </a:rPr>
              <a:t>(Blackman </a:t>
            </a:r>
            <a:r>
              <a:rPr lang="en-US" altLang="ja-JP" sz="1800" dirty="0">
                <a:solidFill>
                  <a:schemeClr val="tx1"/>
                </a:solidFill>
                <a:ea typeface="ＭＳ Ｐゴシック" charset="-128"/>
              </a:rPr>
              <a:t>&amp; Field ’93, </a:t>
            </a:r>
            <a:r>
              <a:rPr lang="en-US" altLang="ja-JP" sz="1800" dirty="0" err="1">
                <a:solidFill>
                  <a:schemeClr val="tx1"/>
                </a:solidFill>
                <a:ea typeface="ＭＳ Ｐゴシック" charset="-128"/>
              </a:rPr>
              <a:t>Lyutikov</a:t>
            </a:r>
            <a:r>
              <a:rPr lang="en-US" altLang="ja-JP" sz="1800" dirty="0">
                <a:solidFill>
                  <a:schemeClr val="tx1"/>
                </a:solidFill>
                <a:ea typeface="ＭＳ Ｐゴシック" charset="-128"/>
              </a:rPr>
              <a:t> &amp; </a:t>
            </a:r>
            <a:r>
              <a:rPr lang="en-US" altLang="ja-JP" sz="1800" dirty="0" err="1">
                <a:solidFill>
                  <a:schemeClr val="tx1"/>
                </a:solidFill>
                <a:ea typeface="ＭＳ Ｐゴシック" charset="-128"/>
              </a:rPr>
              <a:t>Uzdensky</a:t>
            </a:r>
            <a:r>
              <a:rPr lang="en-US" altLang="ja-JP" sz="1800" dirty="0">
                <a:solidFill>
                  <a:schemeClr val="tx1"/>
                </a:solidFill>
                <a:ea typeface="ＭＳ Ｐゴシック" charset="-128"/>
              </a:rPr>
              <a:t> ’03)</a:t>
            </a:r>
          </a:p>
        </p:txBody>
      </p:sp>
      <p:sp>
        <p:nvSpPr>
          <p:cNvPr id="54290" name="Rectangle 17"/>
          <p:cNvSpPr>
            <a:spLocks/>
          </p:cNvSpPr>
          <p:nvPr/>
        </p:nvSpPr>
        <p:spPr bwMode="auto">
          <a:xfrm>
            <a:off x="4614909" y="7234254"/>
            <a:ext cx="8531225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buSzPct val="125000"/>
              <a:buFont typeface="Gill Sans Light" pitchFamily="1" charset="0"/>
              <a:buChar char="•"/>
            </a:pPr>
            <a:r>
              <a:rPr lang="en-US" altLang="ja-JP" sz="2400" b="1" dirty="0" smtClean="0">
                <a:solidFill>
                  <a:schemeClr val="tx1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g</a:t>
            </a:r>
            <a:r>
              <a:rPr lang="en-US" altLang="ja-JP" sz="2400" b="1" baseline="-25000" dirty="0" smtClean="0">
                <a:solidFill>
                  <a:schemeClr val="tx1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o </a:t>
            </a:r>
            <a:r>
              <a:rPr lang="en-US" altLang="ja-JP" sz="2400" b="1" dirty="0">
                <a:solidFill>
                  <a:schemeClr val="tx1"/>
                </a:solidFill>
              </a:rPr>
              <a:t>~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1</a:t>
            </a:r>
          </a:p>
          <a:p>
            <a:pPr algn="l">
              <a:buSzPct val="125000"/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インフロー</a:t>
            </a:r>
            <a:r>
              <a:rPr lang="ja-JP" altLang="en-US" sz="2400" dirty="0">
                <a:solidFill>
                  <a:schemeClr val="tx1"/>
                </a:solidFill>
              </a:rPr>
              <a:t>速度は</a:t>
            </a:r>
            <a:r>
              <a:rPr lang="en-US" altLang="ja-JP" sz="2400" smtClean="0">
                <a:solidFill>
                  <a:schemeClr val="tx1"/>
                </a:solidFill>
              </a:rPr>
              <a:t>resistivity</a:t>
            </a:r>
            <a:r>
              <a:rPr lang="ja-JP" altLang="en-US" sz="2400" dirty="0">
                <a:solidFill>
                  <a:schemeClr val="tx1"/>
                </a:solidFill>
              </a:rPr>
              <a:t>と関係づけられる</a:t>
            </a:r>
          </a:p>
        </p:txBody>
      </p:sp>
      <p:pic>
        <p:nvPicPr>
          <p:cNvPr id="5429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2400" y="8520113"/>
            <a:ext cx="3354388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4292" name="Rectangle 20"/>
          <p:cNvSpPr>
            <a:spLocks/>
          </p:cNvSpPr>
          <p:nvPr/>
        </p:nvSpPr>
        <p:spPr bwMode="auto">
          <a:xfrm>
            <a:off x="5645150" y="7948613"/>
            <a:ext cx="2849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conventional SP model</a:t>
            </a:r>
          </a:p>
        </p:txBody>
      </p:sp>
      <p:sp>
        <p:nvSpPr>
          <p:cNvPr id="54293" name="Rectangle 21"/>
          <p:cNvSpPr>
            <a:spLocks/>
          </p:cNvSpPr>
          <p:nvPr/>
        </p:nvSpPr>
        <p:spPr bwMode="auto">
          <a:xfrm>
            <a:off x="10288588" y="8967400"/>
            <a:ext cx="141487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ja-JP" sz="1800" dirty="0" err="1">
                <a:solidFill>
                  <a:schemeClr val="tx1"/>
                </a:solidFill>
                <a:ea typeface="ＭＳ Ｐゴシック" charset="-128"/>
              </a:rPr>
              <a:t>Lyubarsky</a:t>
            </a:r>
            <a:r>
              <a:rPr lang="en-US" altLang="ja-JP" sz="1800" dirty="0">
                <a:solidFill>
                  <a:schemeClr val="tx1"/>
                </a:solidFill>
                <a:ea typeface="ＭＳ Ｐゴシック" charset="-128"/>
              </a:rPr>
              <a:t> ’05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-381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inflow</a:t>
            </a:r>
          </a:p>
        </p:txBody>
      </p:sp>
      <p:sp>
        <p:nvSpPr>
          <p:cNvPr id="55299" name="Rectangle 3"/>
          <p:cNvSpPr>
            <a:spLocks/>
          </p:cNvSpPr>
          <p:nvPr/>
        </p:nvSpPr>
        <p:spPr bwMode="auto">
          <a:xfrm>
            <a:off x="6456363" y="3805238"/>
            <a:ext cx="4260850" cy="500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インフロー速度</a:t>
            </a:r>
            <a:r>
              <a:rPr lang="en-US" altLang="ja-JP" sz="2400">
                <a:solidFill>
                  <a:schemeClr val="tx1"/>
                </a:solidFill>
              </a:rPr>
              <a:t>:</a:t>
            </a:r>
            <a:r>
              <a:rPr lang="ja-JP" altLang="en-US" sz="2400">
                <a:solidFill>
                  <a:schemeClr val="tx1"/>
                </a:solidFill>
              </a:rPr>
              <a:t>　</a:t>
            </a:r>
            <a:r>
              <a:rPr lang="en-US" altLang="ja-JP" sz="2400">
                <a:solidFill>
                  <a:schemeClr val="tx1"/>
                </a:solidFill>
              </a:rPr>
              <a:t>Vx ~ 0.014</a:t>
            </a: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1400" y="7519988"/>
            <a:ext cx="2046288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5301" name="Rectangle 7"/>
          <p:cNvSpPr>
            <a:spLocks/>
          </p:cNvSpPr>
          <p:nvPr/>
        </p:nvSpPr>
        <p:spPr bwMode="auto">
          <a:xfrm>
            <a:off x="6430963" y="6162675"/>
            <a:ext cx="2849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conventional SP model</a:t>
            </a:r>
          </a:p>
        </p:txBody>
      </p:sp>
      <p:sp>
        <p:nvSpPr>
          <p:cNvPr id="55302" name="Rectangle 8"/>
          <p:cNvSpPr>
            <a:spLocks/>
          </p:cNvSpPr>
          <p:nvPr/>
        </p:nvSpPr>
        <p:spPr bwMode="auto">
          <a:xfrm>
            <a:off x="6430963" y="2706688"/>
            <a:ext cx="1931987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電流層の厚み</a:t>
            </a:r>
            <a:r>
              <a:rPr lang="en-US" altLang="ja-JP" sz="240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5530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4088" y="2733675"/>
            <a:ext cx="1214437" cy="315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530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9488" y="2019300"/>
            <a:ext cx="1046162" cy="303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5305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4025" y="5091113"/>
            <a:ext cx="1808163" cy="728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5306" name="Rectangle 13"/>
          <p:cNvSpPr>
            <a:spLocks/>
          </p:cNvSpPr>
          <p:nvPr/>
        </p:nvSpPr>
        <p:spPr bwMode="auto">
          <a:xfrm>
            <a:off x="6788150" y="5233988"/>
            <a:ext cx="1020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</a:rPr>
              <a:t>従って</a:t>
            </a:r>
          </a:p>
        </p:txBody>
      </p:sp>
      <p:sp>
        <p:nvSpPr>
          <p:cNvPr id="55307" name="Rectangle 14"/>
          <p:cNvSpPr>
            <a:spLocks/>
          </p:cNvSpPr>
          <p:nvPr/>
        </p:nvSpPr>
        <p:spPr bwMode="auto">
          <a:xfrm>
            <a:off x="6859588" y="8463002"/>
            <a:ext cx="5982407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buSzPct val="125000"/>
              <a:buFont typeface="Gill Sans Light" pitchFamily="1" charset="0"/>
              <a:buChar char="•"/>
            </a:pPr>
            <a:r>
              <a:rPr lang="ja-JP" altLang="en-US" sz="2400" dirty="0" smtClean="0">
                <a:solidFill>
                  <a:schemeClr val="tx1"/>
                </a:solidFill>
              </a:rPr>
              <a:t>相</a:t>
            </a:r>
            <a:r>
              <a:rPr lang="ja-JP" altLang="en-US" sz="2400" dirty="0">
                <a:solidFill>
                  <a:schemeClr val="tx1"/>
                </a:solidFill>
              </a:rPr>
              <a:t>対論的効果も（それほど）きいていない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l">
              <a:buSzPct val="125000"/>
              <a:buFont typeface="Gill Sans Light" pitchFamily="1" charset="0"/>
              <a:buChar char="•"/>
            </a:pPr>
            <a:r>
              <a:rPr lang="ja-JP" altLang="en-US" sz="2400" dirty="0">
                <a:solidFill>
                  <a:schemeClr val="tx1"/>
                </a:solidFill>
              </a:rPr>
              <a:t>ほぼ非相対論的な結果と同じ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l">
              <a:buSzPct val="125000"/>
              <a:buFont typeface="Gill Sans Light" pitchFamily="1" charset="0"/>
              <a:buChar char="•"/>
            </a:pPr>
            <a:r>
              <a:rPr lang="en-US" altLang="ja-JP" sz="2400" dirty="0" err="1">
                <a:solidFill>
                  <a:schemeClr val="tx1"/>
                </a:solidFill>
              </a:rPr>
              <a:t>Lyubarsky</a:t>
            </a:r>
            <a:r>
              <a:rPr lang="en-US" altLang="ja-JP" sz="2400" dirty="0">
                <a:solidFill>
                  <a:schemeClr val="tx1"/>
                </a:solidFill>
              </a:rPr>
              <a:t> ’05</a:t>
            </a:r>
            <a:r>
              <a:rPr lang="ja-JP" altLang="en-US" sz="2400" dirty="0">
                <a:solidFill>
                  <a:schemeClr val="tx1"/>
                </a:solidFill>
              </a:rPr>
              <a:t>の議論と</a:t>
            </a:r>
            <a:r>
              <a:rPr lang="en-US" altLang="ja-JP" sz="2400" dirty="0">
                <a:solidFill>
                  <a:schemeClr val="tx1"/>
                </a:solidFill>
              </a:rPr>
              <a:t>consistent</a:t>
            </a:r>
          </a:p>
        </p:txBody>
      </p:sp>
      <p:pic>
        <p:nvPicPr>
          <p:cNvPr id="55308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500" y="1987550"/>
            <a:ext cx="5994400" cy="7499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5309" name="Rectangle 17"/>
          <p:cNvSpPr>
            <a:spLocks/>
          </p:cNvSpPr>
          <p:nvPr/>
        </p:nvSpPr>
        <p:spPr bwMode="auto">
          <a:xfrm>
            <a:off x="1588" y="1428750"/>
            <a:ext cx="32258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3600">
                <a:solidFill>
                  <a:schemeClr val="tx1"/>
                </a:solidFill>
              </a:rPr>
              <a:t>Y=0</a:t>
            </a:r>
            <a:r>
              <a:rPr lang="ja-JP" altLang="en-US" sz="3600">
                <a:solidFill>
                  <a:schemeClr val="tx1"/>
                </a:solidFill>
              </a:rPr>
              <a:t>でプロット</a:t>
            </a:r>
          </a:p>
        </p:txBody>
      </p:sp>
      <p:sp>
        <p:nvSpPr>
          <p:cNvPr id="55310" name="Rectangle 8"/>
          <p:cNvSpPr>
            <a:spLocks/>
          </p:cNvSpPr>
          <p:nvPr/>
        </p:nvSpPr>
        <p:spPr bwMode="auto">
          <a:xfrm>
            <a:off x="6430963" y="2063750"/>
            <a:ext cx="1931987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電流層の長さ</a:t>
            </a:r>
            <a:r>
              <a:rPr lang="en-US" altLang="ja-JP" sz="2400">
                <a:solidFill>
                  <a:schemeClr val="tx1"/>
                </a:solidFill>
              </a:rPr>
              <a:t>:</a:t>
            </a:r>
          </a:p>
        </p:txBody>
      </p:sp>
      <p:cxnSp>
        <p:nvCxnSpPr>
          <p:cNvPr id="55311" name="直線矢印コネクタ 24"/>
          <p:cNvCxnSpPr>
            <a:cxnSpLocks noChangeShapeType="1"/>
          </p:cNvCxnSpPr>
          <p:nvPr/>
        </p:nvCxnSpPr>
        <p:spPr bwMode="auto">
          <a:xfrm>
            <a:off x="10145713" y="2592388"/>
            <a:ext cx="785812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5312" name="Rectangle 3"/>
          <p:cNvSpPr>
            <a:spLocks/>
          </p:cNvSpPr>
          <p:nvPr/>
        </p:nvSpPr>
        <p:spPr bwMode="auto">
          <a:xfrm>
            <a:off x="6430963" y="4376738"/>
            <a:ext cx="4572000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アウトフロー速度</a:t>
            </a:r>
            <a:r>
              <a:rPr lang="en-US" altLang="ja-JP" sz="2400">
                <a:solidFill>
                  <a:schemeClr val="tx1"/>
                </a:solidFill>
              </a:rPr>
              <a:t>:</a:t>
            </a:r>
            <a:r>
              <a:rPr lang="ja-JP" altLang="en-US" sz="2400">
                <a:solidFill>
                  <a:schemeClr val="tx1"/>
                </a:solidFill>
              </a:rPr>
              <a:t>　</a:t>
            </a:r>
            <a:r>
              <a:rPr lang="en-US" altLang="ja-JP" sz="2400">
                <a:solidFill>
                  <a:schemeClr val="tx1"/>
                </a:solidFill>
              </a:rPr>
              <a:t>Vx ~ 0.7</a:t>
            </a:r>
          </a:p>
        </p:txBody>
      </p:sp>
      <p:pic>
        <p:nvPicPr>
          <p:cNvPr id="55313" name="Picture 20" descr="C:\Users\takahashi\Desktop\equati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68063" y="2162175"/>
            <a:ext cx="18367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Picture 21" descr="C:\Users\takahashi\Desktop\equati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74400" y="3830638"/>
            <a:ext cx="1844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315" name="直線矢印コネクタ 29"/>
          <p:cNvCxnSpPr>
            <a:cxnSpLocks noChangeShapeType="1"/>
          </p:cNvCxnSpPr>
          <p:nvPr/>
        </p:nvCxnSpPr>
        <p:spPr bwMode="auto">
          <a:xfrm>
            <a:off x="10502900" y="4305300"/>
            <a:ext cx="42862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5316" name="Picture 22" descr="C:\Users\takahashi\Desktop\equatio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9588" y="6662738"/>
            <a:ext cx="378618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正方形/長方形 20"/>
          <p:cNvSpPr/>
          <p:nvPr/>
        </p:nvSpPr>
        <p:spPr bwMode="auto">
          <a:xfrm>
            <a:off x="1358864" y="8091510"/>
            <a:ext cx="4857784" cy="78581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200" b="0" i="0" u="none" strike="noStrike" cap="none" normalizeH="0" baseline="0" smtClean="0">
              <a:ln>
                <a:noFill/>
              </a:ln>
              <a:solidFill>
                <a:srgbClr val="414141"/>
              </a:solidFill>
              <a:effectLst/>
              <a:latin typeface="Gill Sans Light" pitchFamily="1" charset="0"/>
              <a:ea typeface="ヒラギノ角ゴ ProN W3" pitchFamily="1" charset="-128"/>
              <a:sym typeface="Gill Sans Light" pitchFamily="1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15988" y="7877196"/>
            <a:ext cx="64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16186" y="7877196"/>
            <a:ext cx="64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16384" y="7877196"/>
            <a:ext cx="64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716582" y="7877196"/>
            <a:ext cx="64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59062" y="837726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X/</a:t>
            </a:r>
            <a:r>
              <a:rPr kumimoji="1" lang="en-US" altLang="ja-JP" sz="3200" dirty="0" smtClean="0">
                <a:latin typeface="Symbol" pitchFamily="18" charset="2"/>
              </a:rPr>
              <a:t>l</a:t>
            </a:r>
            <a:endParaRPr kumimoji="1" lang="ja-JP" altLang="en-US" sz="3200" dirty="0">
              <a:latin typeface="Symbol" pitchFamily="18" charset="2"/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71438" y="2019280"/>
            <a:ext cx="573046" cy="750099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200" b="0" i="0" u="none" strike="noStrike" cap="none" normalizeH="0" baseline="0" smtClean="0">
              <a:ln>
                <a:noFill/>
              </a:ln>
              <a:solidFill>
                <a:srgbClr val="414141"/>
              </a:solidFill>
              <a:effectLst/>
              <a:latin typeface="Gill Sans Light" pitchFamily="1" charset="0"/>
              <a:ea typeface="ヒラギノ角ゴ ProN W3" pitchFamily="1" charset="-128"/>
              <a:sym typeface="Gill Sans Light" pitchFamily="1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4997" y="2662222"/>
            <a:ext cx="60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dirty="0" err="1" smtClean="0"/>
              <a:t>Vx</a:t>
            </a:r>
            <a:endParaRPr lang="ja-JP" altLang="en-US" sz="2800" dirty="0"/>
          </a:p>
        </p:txBody>
      </p:sp>
      <p:sp>
        <p:nvSpPr>
          <p:cNvPr id="30" name="正方形/長方形 29"/>
          <p:cNvSpPr/>
          <p:nvPr/>
        </p:nvSpPr>
        <p:spPr>
          <a:xfrm>
            <a:off x="215604" y="3590916"/>
            <a:ext cx="381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Symbol" pitchFamily="18" charset="2"/>
              </a:rPr>
              <a:t>r</a:t>
            </a:r>
            <a:endParaRPr lang="ja-JP" altLang="en-US" sz="2800" dirty="0">
              <a:latin typeface="Symbol" pitchFamily="18" charset="2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14314" y="4591048"/>
            <a:ext cx="573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dirty="0" smtClean="0"/>
              <a:t>全圧</a:t>
            </a:r>
            <a:endParaRPr lang="ja-JP" altLang="en-US" sz="2800" dirty="0"/>
          </a:p>
        </p:txBody>
      </p:sp>
      <p:sp>
        <p:nvSpPr>
          <p:cNvPr id="32" name="正方形/長方形 31"/>
          <p:cNvSpPr/>
          <p:nvPr/>
        </p:nvSpPr>
        <p:spPr>
          <a:xfrm>
            <a:off x="71438" y="5876932"/>
            <a:ext cx="787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温度</a:t>
            </a:r>
            <a:endParaRPr lang="ja-JP" altLang="en-US" sz="2800" dirty="0"/>
          </a:p>
        </p:txBody>
      </p:sp>
      <p:sp>
        <p:nvSpPr>
          <p:cNvPr id="33" name="正方形/長方形 32"/>
          <p:cNvSpPr/>
          <p:nvPr/>
        </p:nvSpPr>
        <p:spPr>
          <a:xfrm>
            <a:off x="-498524" y="7377130"/>
            <a:ext cx="1857388" cy="52322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kumimoji="1" lang="en-US" altLang="ja-JP" sz="2800" dirty="0" err="1" smtClean="0"/>
              <a:t>E+VxB|z</a:t>
            </a:r>
            <a:endParaRPr lang="ja-JP" altLang="en-US" sz="2800" dirty="0"/>
          </a:p>
        </p:txBody>
      </p:sp>
      <p:sp>
        <p:nvSpPr>
          <p:cNvPr id="34" name="正方形/長方形 33"/>
          <p:cNvSpPr/>
          <p:nvPr/>
        </p:nvSpPr>
        <p:spPr bwMode="auto">
          <a:xfrm flipH="1">
            <a:off x="787360" y="3519478"/>
            <a:ext cx="357190" cy="300039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200" b="0" i="0" u="none" strike="noStrike" cap="none" normalizeH="0" baseline="0" smtClean="0">
              <a:ln>
                <a:noFill/>
              </a:ln>
              <a:solidFill>
                <a:srgbClr val="414141"/>
              </a:solidFill>
              <a:effectLst/>
              <a:latin typeface="Gill Sans Light" pitchFamily="1" charset="0"/>
              <a:ea typeface="ヒラギノ角ゴ ProN W3" pitchFamily="1" charset="-128"/>
              <a:sym typeface="Gill Sans Light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-127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reconnection rate</a:t>
            </a:r>
          </a:p>
        </p:txBody>
      </p:sp>
      <p:sp>
        <p:nvSpPr>
          <p:cNvPr id="56323" name="Rectangle 2"/>
          <p:cNvSpPr>
            <a:spLocks/>
          </p:cNvSpPr>
          <p:nvPr/>
        </p:nvSpPr>
        <p:spPr bwMode="auto">
          <a:xfrm>
            <a:off x="1568450" y="2298700"/>
            <a:ext cx="22526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reconnection rate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7800" y="2079625"/>
            <a:ext cx="1600200" cy="81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6325" name="Rectangle 4"/>
          <p:cNvSpPr>
            <a:spLocks/>
          </p:cNvSpPr>
          <p:nvPr/>
        </p:nvSpPr>
        <p:spPr bwMode="auto">
          <a:xfrm>
            <a:off x="2817813" y="8379936"/>
            <a:ext cx="7797006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ja-JP" sz="2400" dirty="0">
                <a:solidFill>
                  <a:schemeClr val="tx1"/>
                </a:solidFill>
              </a:rPr>
              <a:t>reconnection rate</a:t>
            </a:r>
            <a:r>
              <a:rPr lang="ja-JP" altLang="en-US" sz="2400" dirty="0">
                <a:solidFill>
                  <a:schemeClr val="tx1"/>
                </a:solidFill>
              </a:rPr>
              <a:t>は</a:t>
            </a:r>
            <a:r>
              <a:rPr lang="en-US" altLang="ja-JP" sz="2400" dirty="0">
                <a:solidFill>
                  <a:schemeClr val="tx1"/>
                </a:solidFill>
              </a:rPr>
              <a:t>β</a:t>
            </a:r>
            <a:r>
              <a:rPr lang="ja-JP" altLang="en-US" sz="2400" dirty="0">
                <a:solidFill>
                  <a:schemeClr val="tx1"/>
                </a:solidFill>
              </a:rPr>
              <a:t>によらずほぼ一定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l"/>
            <a:r>
              <a:rPr lang="en-US" altLang="ja-JP" sz="2400" dirty="0">
                <a:solidFill>
                  <a:schemeClr val="tx1"/>
                </a:solidFill>
              </a:rPr>
              <a:t>reconnection </a:t>
            </a:r>
            <a:r>
              <a:rPr lang="en-US" altLang="ja-JP" sz="2400" dirty="0" smtClean="0">
                <a:solidFill>
                  <a:schemeClr val="tx1"/>
                </a:solidFill>
              </a:rPr>
              <a:t>rate~R</a:t>
            </a:r>
            <a:r>
              <a:rPr lang="en-US" altLang="ja-JP" sz="2400" baseline="-6000" dirty="0" smtClean="0">
                <a:solidFill>
                  <a:schemeClr val="tx1"/>
                </a:solidFill>
                <a:ea typeface="ＭＳ Ｐゴシック" charset="-128"/>
              </a:rPr>
              <a:t>M</a:t>
            </a:r>
            <a:r>
              <a:rPr lang="en-US" altLang="ja-JP" sz="2400" baseline="30000" dirty="0" smtClean="0">
                <a:solidFill>
                  <a:schemeClr val="tx1"/>
                </a:solidFill>
                <a:ea typeface="ＭＳ Ｐゴシック" charset="-128"/>
              </a:rPr>
              <a:t>-0</a:t>
            </a:r>
            <a:r>
              <a:rPr lang="en-US" altLang="ja-JP" sz="2400" baseline="32000" dirty="0" smtClean="0">
                <a:solidFill>
                  <a:schemeClr val="tx1"/>
                </a:solidFill>
                <a:ea typeface="ＭＳ Ｐゴシック" charset="-128"/>
              </a:rPr>
              <a:t>.5</a:t>
            </a:r>
            <a:endParaRPr lang="en-US" altLang="ja-JP" sz="2400" baseline="32000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r>
              <a:rPr lang="ja-JP" altLang="en-US" sz="2400" dirty="0">
                <a:solidFill>
                  <a:schemeClr val="tx1"/>
                </a:solidFill>
              </a:rPr>
              <a:t>相対論的な効果は</a:t>
            </a:r>
            <a:r>
              <a:rPr lang="en-US" altLang="ja-JP" sz="2400" dirty="0">
                <a:solidFill>
                  <a:schemeClr val="tx1"/>
                </a:solidFill>
              </a:rPr>
              <a:t>(</a:t>
            </a:r>
            <a:r>
              <a:rPr lang="ja-JP" altLang="en-US" sz="2400" dirty="0">
                <a:solidFill>
                  <a:schemeClr val="tx1"/>
                </a:solidFill>
              </a:rPr>
              <a:t>このパラメータ範囲では）見られない</a:t>
            </a:r>
            <a:endParaRPr lang="en-US" altLang="ja-JP" sz="2400" baseline="32000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endParaRPr lang="ja-JP" altLang="en-US" sz="24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6326" name="Rectangle 8"/>
          <p:cNvSpPr>
            <a:spLocks/>
          </p:cNvSpPr>
          <p:nvPr/>
        </p:nvSpPr>
        <p:spPr bwMode="auto">
          <a:xfrm>
            <a:off x="6505575" y="2298700"/>
            <a:ext cx="1803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-128"/>
              </a:rPr>
              <a:t>@(x,y)=(20,0)</a:t>
            </a:r>
          </a:p>
        </p:txBody>
      </p:sp>
      <p:pic>
        <p:nvPicPr>
          <p:cNvPr id="56327" name="Picture 10" descr="D:\recrate\rate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0463" y="2876550"/>
            <a:ext cx="84296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グループ化 9"/>
          <p:cNvGrpSpPr/>
          <p:nvPr/>
        </p:nvGrpSpPr>
        <p:grpSpPr>
          <a:xfrm>
            <a:off x="8502664" y="2519346"/>
            <a:ext cx="2571768" cy="1000132"/>
            <a:chOff x="9002730" y="2233594"/>
            <a:chExt cx="2571768" cy="1000132"/>
          </a:xfrm>
        </p:grpSpPr>
        <p:pic>
          <p:nvPicPr>
            <p:cNvPr id="1026" name="Picture 2" descr="C:\Users\takahashi\Desktop\equati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74168" y="2305032"/>
              <a:ext cx="2476783" cy="803281"/>
            </a:xfrm>
            <a:prstGeom prst="rect">
              <a:avLst/>
            </a:prstGeom>
            <a:noFill/>
          </p:spPr>
        </p:pic>
        <p:sp>
          <p:nvSpPr>
            <p:cNvPr id="9" name="正方形/長方形 8"/>
            <p:cNvSpPr/>
            <p:nvPr/>
          </p:nvSpPr>
          <p:spPr bwMode="auto">
            <a:xfrm>
              <a:off x="9002730" y="2233594"/>
              <a:ext cx="2571768" cy="1000132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 smtClean="0">
                <a:ln>
                  <a:noFill/>
                </a:ln>
                <a:solidFill>
                  <a:srgbClr val="414141"/>
                </a:solidFill>
                <a:effectLst/>
                <a:latin typeface="Gill Sans Light" pitchFamily="1" charset="0"/>
                <a:ea typeface="ヒラギノ角ゴ ProN W3" pitchFamily="1" charset="-128"/>
                <a:sym typeface="Gill Sans Light" pitchFamily="1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 bwMode="auto">
          <a:xfrm>
            <a:off x="6645276" y="3519478"/>
            <a:ext cx="6288086" cy="1785950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200" b="0" i="0" u="none" strike="noStrike" cap="none" normalizeH="0" baseline="0" smtClean="0">
              <a:ln>
                <a:noFill/>
              </a:ln>
              <a:solidFill>
                <a:srgbClr val="414141"/>
              </a:solidFill>
              <a:effectLst/>
              <a:latin typeface="Gill Sans Light" pitchFamily="1" charset="0"/>
              <a:ea typeface="ヒラギノ角ゴ ProN W3" pitchFamily="1" charset="-128"/>
              <a:sym typeface="Gill Sans Light" pitchFamily="1" charset="0"/>
            </a:endParaRPr>
          </a:p>
        </p:txBody>
      </p:sp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-3810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Energy flux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50" y="5657850"/>
            <a:ext cx="6332538" cy="413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447776"/>
            <a:ext cx="6332538" cy="413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7350" name="Rectangle 5"/>
          <p:cNvSpPr>
            <a:spLocks/>
          </p:cNvSpPr>
          <p:nvPr/>
        </p:nvSpPr>
        <p:spPr bwMode="auto">
          <a:xfrm>
            <a:off x="292100" y="1447776"/>
            <a:ext cx="5995986" cy="449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インフロー</a:t>
            </a:r>
            <a:r>
              <a:rPr lang="en-US" altLang="ja-JP" sz="2400" dirty="0" smtClean="0">
                <a:solidFill>
                  <a:schemeClr val="tx1"/>
                </a:solidFill>
              </a:rPr>
              <a:t>(Y=0)</a:t>
            </a:r>
            <a:r>
              <a:rPr lang="ja-JP" altLang="en-US" sz="2400" dirty="0" smtClean="0">
                <a:solidFill>
                  <a:schemeClr val="tx1"/>
                </a:solidFill>
              </a:rPr>
              <a:t>エネルギーフラックス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7351" name="Rectangle 6"/>
          <p:cNvSpPr>
            <a:spLocks/>
          </p:cNvSpPr>
          <p:nvPr/>
        </p:nvSpPr>
        <p:spPr bwMode="auto">
          <a:xfrm>
            <a:off x="7048500" y="5591180"/>
            <a:ext cx="59563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buSzPct val="125000"/>
              <a:buFont typeface="Gill Sans Light" pitchFamily="1" charset="0"/>
              <a:buChar char="•"/>
            </a:pPr>
            <a:r>
              <a:rPr lang="en-US" altLang="ja-JP" sz="2400" dirty="0">
                <a:solidFill>
                  <a:schemeClr val="tx1"/>
                </a:solidFill>
              </a:rPr>
              <a:t>inflow</a:t>
            </a:r>
            <a:r>
              <a:rPr lang="ja-JP" altLang="en-US" sz="2400" dirty="0">
                <a:solidFill>
                  <a:schemeClr val="tx1"/>
                </a:solidFill>
              </a:rPr>
              <a:t>のエネルギーフラックス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lvl="1" algn="l">
              <a:buSzPct val="125000"/>
              <a:buFont typeface="Gill Sans Light" pitchFamily="1" charset="0"/>
              <a:buChar char="•"/>
            </a:pPr>
            <a:r>
              <a:rPr lang="en-US" altLang="ja-JP" sz="2400" dirty="0" err="1">
                <a:solidFill>
                  <a:schemeClr val="tx1"/>
                </a:solidFill>
                <a:ea typeface="ＭＳ Ｐゴシック" charset="-128"/>
              </a:rPr>
              <a:t>Poynting</a:t>
            </a:r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 flux dominant</a:t>
            </a:r>
          </a:p>
          <a:p>
            <a:pPr lvl="1" algn="l">
              <a:buSzPct val="125000"/>
              <a:buFont typeface="Gill Sans Light" pitchFamily="1" charset="0"/>
              <a:buChar char="•"/>
            </a:pPr>
            <a:r>
              <a:rPr lang="ja-JP" altLang="en-US" sz="2400" dirty="0">
                <a:solidFill>
                  <a:schemeClr val="tx1"/>
                </a:solidFill>
                <a:ea typeface="ＭＳ Ｐゴシック" charset="-128"/>
              </a:rPr>
              <a:t>ほぼ一定の割合でフラックスが拡散領域へ流入＝インフロー領域はほぼ定常</a:t>
            </a:r>
          </a:p>
        </p:txBody>
      </p:sp>
      <p:sp>
        <p:nvSpPr>
          <p:cNvPr id="57352" name="Rectangle 7"/>
          <p:cNvSpPr>
            <a:spLocks/>
          </p:cNvSpPr>
          <p:nvPr/>
        </p:nvSpPr>
        <p:spPr bwMode="auto">
          <a:xfrm>
            <a:off x="6870700" y="7469222"/>
            <a:ext cx="5956300" cy="233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buSzPct val="125000"/>
              <a:buFont typeface="Gill Sans Light" pitchFamily="1" charset="0"/>
              <a:buChar char="•"/>
            </a:pPr>
            <a:r>
              <a:rPr lang="en-US" altLang="ja-JP" sz="2400" dirty="0">
                <a:solidFill>
                  <a:schemeClr val="tx1"/>
                </a:solidFill>
              </a:rPr>
              <a:t>outflow</a:t>
            </a:r>
            <a:r>
              <a:rPr lang="ja-JP" altLang="en-US" sz="2400" dirty="0">
                <a:solidFill>
                  <a:schemeClr val="tx1"/>
                </a:solidFill>
              </a:rPr>
              <a:t>のエネルギーフラックス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lvl="1" algn="l">
              <a:buSzPct val="125000"/>
              <a:buFont typeface="Gill Sans Light" pitchFamily="1" charset="0"/>
              <a:buChar char="•"/>
            </a:pPr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enthalpy flux dominant</a:t>
            </a:r>
          </a:p>
          <a:p>
            <a:pPr lvl="1" algn="l">
              <a:buSzPct val="125000"/>
              <a:buFont typeface="Gill Sans Light" pitchFamily="1" charset="0"/>
              <a:buChar char="•"/>
            </a:pPr>
            <a:r>
              <a:rPr lang="ja-JP" altLang="en-US" sz="2400" dirty="0">
                <a:solidFill>
                  <a:schemeClr val="tx1"/>
                </a:solidFill>
                <a:ea typeface="ＭＳ Ｐゴシック" charset="-128"/>
              </a:rPr>
              <a:t>磁気エネルギーはほぼ使い果たして熱に転化</a:t>
            </a:r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 -&gt; enthalpy</a:t>
            </a:r>
            <a:r>
              <a:rPr lang="ja-JP" altLang="en-US" sz="2400" dirty="0">
                <a:solidFill>
                  <a:schemeClr val="tx1"/>
                </a:solidFill>
                <a:ea typeface="ＭＳ Ｐゴシック" charset="-128"/>
              </a:rPr>
              <a:t>の上昇による実効的な質量の</a:t>
            </a:r>
            <a:r>
              <a:rPr lang="ja-JP" altLang="en-US" sz="2400" dirty="0" smtClean="0">
                <a:solidFill>
                  <a:schemeClr val="tx1"/>
                </a:solidFill>
                <a:ea typeface="ＭＳ Ｐゴシック" charset="-128"/>
              </a:rPr>
              <a:t>増加→</a:t>
            </a:r>
            <a:r>
              <a:rPr lang="en-US" altLang="ja-JP" sz="2400" dirty="0" err="1" smtClean="0">
                <a:solidFill>
                  <a:schemeClr val="tx1"/>
                </a:solidFill>
                <a:ea typeface="ＭＳ Ｐゴシック" charset="-128"/>
              </a:rPr>
              <a:t>Vout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&lt; 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charset="-128"/>
              </a:rPr>
              <a:t>V</a:t>
            </a:r>
            <a:r>
              <a:rPr lang="en-US" altLang="ja-JP" sz="2400" baseline="-6000" dirty="0" smtClean="0">
                <a:solidFill>
                  <a:schemeClr val="tx1"/>
                </a:solidFill>
                <a:ea typeface="ＭＳ Ｐゴシック" charset="-128"/>
              </a:rPr>
              <a:t>A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5735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3904" y="1662090"/>
            <a:ext cx="3768725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6" name="Picture 2" descr="C:\Users\takahashi\Desktop\equa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9590" y="4010639"/>
            <a:ext cx="6072230" cy="1045550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6645276" y="359091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dirty="0" smtClean="0">
                <a:ea typeface="ヒラギノ角ゴ ProN W3"/>
              </a:rPr>
              <a:t>ベルヌーイの定理</a:t>
            </a:r>
            <a:endParaRPr kumimoji="1" lang="en-US" altLang="ja-JP" sz="2400" dirty="0" smtClean="0">
              <a:ea typeface="ヒラギノ角ゴ ProN W3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287294" y="5519742"/>
            <a:ext cx="6286544" cy="50006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200" b="0" i="0" u="none" strike="noStrike" cap="none" normalizeH="0" baseline="0" smtClean="0">
              <a:ln>
                <a:noFill/>
              </a:ln>
              <a:solidFill>
                <a:srgbClr val="414141"/>
              </a:solidFill>
              <a:effectLst/>
              <a:latin typeface="Gill Sans Light" pitchFamily="1" charset="0"/>
              <a:ea typeface="ヒラギノ角ゴ ProN W3" pitchFamily="1" charset="-128"/>
              <a:sym typeface="Gill Sans Light" pitchFamily="1" charset="0"/>
            </a:endParaRPr>
          </a:p>
        </p:txBody>
      </p:sp>
      <p:sp>
        <p:nvSpPr>
          <p:cNvPr id="57349" name="Rectangle 4"/>
          <p:cNvSpPr>
            <a:spLocks/>
          </p:cNvSpPr>
          <p:nvPr/>
        </p:nvSpPr>
        <p:spPr bwMode="auto">
          <a:xfrm>
            <a:off x="563564" y="5591180"/>
            <a:ext cx="5938836" cy="5286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アウトフロー</a:t>
            </a:r>
            <a:r>
              <a:rPr lang="en-US" altLang="ja-JP" sz="2400" dirty="0" smtClean="0">
                <a:solidFill>
                  <a:schemeClr val="tx1"/>
                </a:solidFill>
              </a:rPr>
              <a:t>(X=0)</a:t>
            </a:r>
            <a:r>
              <a:rPr lang="ja-JP" altLang="en-US" sz="2400" dirty="0" smtClean="0">
                <a:solidFill>
                  <a:schemeClr val="tx1"/>
                </a:solidFill>
              </a:rPr>
              <a:t> エネルギーフラックス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6400" smtClean="0"/>
              <a:t>相対論的</a:t>
            </a:r>
            <a:r>
              <a:rPr lang="en-US" altLang="ja-JP" sz="6400" smtClean="0"/>
              <a:t>Sweet Parker</a:t>
            </a:r>
            <a:br>
              <a:rPr lang="en-US" altLang="ja-JP" sz="6400" smtClean="0"/>
            </a:br>
            <a:r>
              <a:rPr lang="ja-JP" altLang="en-US" sz="6400" smtClean="0"/>
              <a:t>リコネクションのまとめ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732" y="3876668"/>
            <a:ext cx="12293600" cy="6718300"/>
          </a:xfrm>
        </p:spPr>
        <p:txBody>
          <a:bodyPr anchor="t"/>
          <a:lstStyle/>
          <a:p>
            <a:pPr eaLnBrk="1" hangingPunct="1"/>
            <a:r>
              <a:rPr lang="ja-JP" altLang="en-US" sz="2400" dirty="0" smtClean="0"/>
              <a:t>ついに相対論的</a:t>
            </a:r>
            <a:r>
              <a:rPr lang="en-US" altLang="ja-JP" sz="2400" dirty="0" smtClean="0"/>
              <a:t>Sweet-Parker</a:t>
            </a:r>
            <a:r>
              <a:rPr lang="ja-JP" altLang="en-US" sz="2400" dirty="0" smtClean="0"/>
              <a:t>型磁気リコネクションのシミュレーションが可能になってきた</a:t>
            </a:r>
            <a:endParaRPr lang="en-US" altLang="ja-JP" sz="2400" dirty="0" smtClean="0"/>
          </a:p>
          <a:p>
            <a:pPr eaLnBrk="1" hangingPunct="1"/>
            <a:r>
              <a:rPr lang="ja-JP" altLang="en-US" sz="2400" dirty="0" smtClean="0"/>
              <a:t>リコネクションレートはインフロープラズマ</a:t>
            </a:r>
            <a:r>
              <a:rPr lang="en-US" altLang="ja-JP" sz="2400" dirty="0" smtClean="0">
                <a:latin typeface="Lucida Grande" pitchFamily="1" charset="0"/>
              </a:rPr>
              <a:t>β</a:t>
            </a:r>
            <a:r>
              <a:rPr lang="ja-JP" altLang="en-US" sz="2400" dirty="0" smtClean="0"/>
              <a:t>によらずほぼ一定。相対論的効果は今のところ見られていない（より磁気エネルギー優勢では少しは効く？）</a:t>
            </a:r>
            <a:endParaRPr lang="en-US" altLang="ja-JP" sz="2400" dirty="0" smtClean="0"/>
          </a:p>
          <a:p>
            <a:pPr eaLnBrk="1" hangingPunct="1"/>
            <a:r>
              <a:rPr lang="ja-JP" altLang="en-US" sz="2400" dirty="0" smtClean="0"/>
              <a:t>アウトフローのエネルギーフラックスはエンタルピーフラックスが</a:t>
            </a:r>
            <a:r>
              <a:rPr lang="en-US" altLang="ja-JP" sz="2400" dirty="0" smtClean="0"/>
              <a:t>dominant</a:t>
            </a:r>
          </a:p>
          <a:p>
            <a:pPr eaLnBrk="1" hangingPunct="1"/>
            <a:r>
              <a:rPr lang="ja-JP" altLang="en-US" sz="2400" dirty="0" smtClean="0"/>
              <a:t>アウトフロー速度</a:t>
            </a:r>
            <a:r>
              <a:rPr lang="en-US" altLang="ja-JP" sz="2400" dirty="0" smtClean="0"/>
              <a:t>&lt;</a:t>
            </a:r>
            <a:r>
              <a:rPr lang="ja-JP" altLang="en-US" sz="2400" dirty="0" smtClean="0"/>
              <a:t>アルヴェーン速度はエンタルピー上昇によるものか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/>
          </p:cNvSpPr>
          <p:nvPr/>
        </p:nvSpPr>
        <p:spPr bwMode="auto">
          <a:xfrm>
            <a:off x="6654800" y="2552700"/>
            <a:ext cx="4776788" cy="5181600"/>
          </a:xfrm>
          <a:prstGeom prst="roundRect">
            <a:avLst>
              <a:gd name="adj" fmla="val 4273"/>
            </a:avLst>
          </a:prstGeom>
          <a:solidFill>
            <a:srgbClr val="FFFF66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2531" name="AutoShape 2"/>
          <p:cNvSpPr>
            <a:spLocks/>
          </p:cNvSpPr>
          <p:nvPr/>
        </p:nvSpPr>
        <p:spPr bwMode="auto">
          <a:xfrm>
            <a:off x="1439863" y="2552700"/>
            <a:ext cx="4657725" cy="5181600"/>
          </a:xfrm>
          <a:prstGeom prst="roundRect">
            <a:avLst>
              <a:gd name="adj" fmla="val 4273"/>
            </a:avLst>
          </a:prstGeom>
          <a:solidFill>
            <a:srgbClr val="66FFFF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IDEAL / RESISTIVE</a:t>
            </a:r>
          </a:p>
        </p:txBody>
      </p:sp>
      <p:sp>
        <p:nvSpPr>
          <p:cNvPr id="22533" name="Rectangle 4"/>
          <p:cNvSpPr>
            <a:spLocks/>
          </p:cNvSpPr>
          <p:nvPr/>
        </p:nvSpPr>
        <p:spPr bwMode="auto">
          <a:xfrm>
            <a:off x="1677988" y="2705100"/>
            <a:ext cx="21891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ideal MHD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7088" y="3556000"/>
            <a:ext cx="2922587" cy="369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2650" y="3505200"/>
            <a:ext cx="2894013" cy="415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36" name="Rectangle 7"/>
          <p:cNvSpPr>
            <a:spLocks/>
          </p:cNvSpPr>
          <p:nvPr/>
        </p:nvSpPr>
        <p:spPr bwMode="auto">
          <a:xfrm>
            <a:off x="7053263" y="2654300"/>
            <a:ext cx="285591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resistive MHD</a:t>
            </a:r>
          </a:p>
        </p:txBody>
      </p:sp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4513" y="7767638"/>
            <a:ext cx="3438525" cy="735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613" y="8599488"/>
            <a:ext cx="2925762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2125" y="8901113"/>
            <a:ext cx="6391275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40" name="Rectangle 11"/>
          <p:cNvSpPr>
            <a:spLocks/>
          </p:cNvSpPr>
          <p:nvPr/>
        </p:nvSpPr>
        <p:spPr bwMode="auto">
          <a:xfrm>
            <a:off x="6508750" y="7835900"/>
            <a:ext cx="61912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4000">
                <a:solidFill>
                  <a:schemeClr val="tx1"/>
                </a:solidFill>
              </a:rPr>
              <a:t>電流を決める式</a:t>
            </a:r>
            <a:r>
              <a:rPr lang="en-US" altLang="ja-JP" sz="4000">
                <a:solidFill>
                  <a:schemeClr val="tx1"/>
                </a:solidFill>
              </a:rPr>
              <a:t>-&gt;Ohm’s law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-635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Ohm’s law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8900" y="1876425"/>
            <a:ext cx="10947400" cy="1638300"/>
          </a:xfrm>
        </p:spPr>
        <p:txBody>
          <a:bodyPr anchor="t"/>
          <a:lstStyle/>
          <a:p>
            <a:pPr eaLnBrk="1" hangingPunct="1"/>
            <a:r>
              <a:rPr lang="ja-JP" altLang="en-US" sz="3000" smtClean="0"/>
              <a:t>最も簡単な相対論的オームの法則を考える</a:t>
            </a:r>
            <a:endParaRPr lang="en-US" altLang="ja-JP" sz="3000" smtClean="0"/>
          </a:p>
          <a:p>
            <a:pPr eaLnBrk="1" hangingPunct="1">
              <a:spcBef>
                <a:spcPts val="1200"/>
              </a:spcBef>
            </a:pPr>
            <a:r>
              <a:rPr lang="ja-JP" altLang="en-US" sz="3000" smtClean="0"/>
              <a:t>等方的な抵抗、</a:t>
            </a:r>
            <a:r>
              <a:rPr lang="en-US" altLang="ja-JP" sz="3000" smtClean="0"/>
              <a:t>Hall</a:t>
            </a:r>
            <a:r>
              <a:rPr lang="ja-JP" altLang="en-US" sz="3000" smtClean="0"/>
              <a:t>等は考えない</a:t>
            </a:r>
            <a:r>
              <a:rPr lang="en-US" altLang="ja-JP" sz="3000" smtClean="0"/>
              <a:t> </a:t>
            </a:r>
            <a:r>
              <a:rPr lang="en-US" altLang="ja-JP" sz="1800" smtClean="0"/>
              <a:t>(e.g., Lichnerowicz ’67, Ardavan ’76)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700" y="6578600"/>
            <a:ext cx="69342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8255000"/>
            <a:ext cx="3073400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8" name="Rectangle 5"/>
          <p:cNvSpPr>
            <a:spLocks/>
          </p:cNvSpPr>
          <p:nvPr/>
        </p:nvSpPr>
        <p:spPr bwMode="auto">
          <a:xfrm>
            <a:off x="1358900" y="7591425"/>
            <a:ext cx="9499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8600" indent="-2286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 pitchFamily="1" charset="0"/>
              <a:buChar char="•"/>
            </a:pPr>
            <a:r>
              <a:rPr lang="ja-JP" altLang="en-US" sz="3000">
                <a:solidFill>
                  <a:schemeClr val="tx1"/>
                </a:solidFill>
              </a:rPr>
              <a:t>理想流体では</a:t>
            </a:r>
          </a:p>
        </p:txBody>
      </p:sp>
      <p:sp>
        <p:nvSpPr>
          <p:cNvPr id="23559" name="Rectangle 6"/>
          <p:cNvSpPr>
            <a:spLocks/>
          </p:cNvSpPr>
          <p:nvPr/>
        </p:nvSpPr>
        <p:spPr bwMode="auto">
          <a:xfrm>
            <a:off x="254000" y="8767763"/>
            <a:ext cx="12014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3000">
                <a:solidFill>
                  <a:schemeClr val="tx1"/>
                </a:solidFill>
              </a:rPr>
              <a:t>オームの法則</a:t>
            </a:r>
            <a:r>
              <a:rPr lang="en-US" altLang="ja-JP" sz="3000">
                <a:solidFill>
                  <a:schemeClr val="tx1"/>
                </a:solidFill>
              </a:rPr>
              <a:t>(j=</a:t>
            </a:r>
            <a:r>
              <a:rPr lang="en-US" altLang="ja-JP" sz="3000">
                <a:solidFill>
                  <a:schemeClr val="tx1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s</a:t>
            </a:r>
            <a:r>
              <a:rPr lang="en-US" altLang="ja-JP" sz="3000">
                <a:solidFill>
                  <a:schemeClr val="tx1"/>
                </a:solidFill>
              </a:rPr>
              <a:t>E)</a:t>
            </a:r>
            <a:r>
              <a:rPr lang="ja-JP" altLang="en-US" sz="3000">
                <a:solidFill>
                  <a:schemeClr val="tx1"/>
                </a:solidFill>
              </a:rPr>
              <a:t>から電流が消える</a:t>
            </a:r>
          </a:p>
        </p:txBody>
      </p:sp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6500" y="5299075"/>
            <a:ext cx="1803400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61" name="Rectangle 8"/>
          <p:cNvSpPr>
            <a:spLocks/>
          </p:cNvSpPr>
          <p:nvPr/>
        </p:nvSpPr>
        <p:spPr bwMode="auto">
          <a:xfrm>
            <a:off x="2047875" y="4557713"/>
            <a:ext cx="80899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altLang="ja-JP" sz="3000">
                <a:solidFill>
                  <a:schemeClr val="tx1"/>
                </a:solidFill>
              </a:rPr>
              <a:t>comoving</a:t>
            </a:r>
            <a:r>
              <a:rPr lang="ja-JP" altLang="en-US" sz="3000">
                <a:solidFill>
                  <a:schemeClr val="tx1"/>
                </a:solidFill>
              </a:rPr>
              <a:t>系</a:t>
            </a:r>
            <a:r>
              <a:rPr lang="en-US" altLang="ja-JP" sz="3000">
                <a:solidFill>
                  <a:schemeClr val="tx1"/>
                </a:solidFill>
              </a:rPr>
              <a:t>(K’)</a:t>
            </a:r>
            <a:r>
              <a:rPr lang="ja-JP" altLang="en-US" sz="3000">
                <a:solidFill>
                  <a:schemeClr val="tx1"/>
                </a:solidFill>
              </a:rPr>
              <a:t>で等方散逸を考える</a:t>
            </a:r>
          </a:p>
        </p:txBody>
      </p:sp>
      <p:sp>
        <p:nvSpPr>
          <p:cNvPr id="23562" name="Rectangle 9"/>
          <p:cNvSpPr>
            <a:spLocks/>
          </p:cNvSpPr>
          <p:nvPr/>
        </p:nvSpPr>
        <p:spPr bwMode="auto">
          <a:xfrm>
            <a:off x="1917700" y="6072188"/>
            <a:ext cx="8712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ja-JP" altLang="en-US" sz="3000">
                <a:solidFill>
                  <a:schemeClr val="tx1"/>
                </a:solidFill>
              </a:rPr>
              <a:t>観測者系</a:t>
            </a:r>
            <a:r>
              <a:rPr lang="en-US" altLang="ja-JP" sz="3000">
                <a:solidFill>
                  <a:schemeClr val="tx1"/>
                </a:solidFill>
              </a:rPr>
              <a:t>(K)</a:t>
            </a:r>
            <a:r>
              <a:rPr lang="ja-JP" altLang="en-US" sz="3000">
                <a:solidFill>
                  <a:schemeClr val="tx1"/>
                </a:solidFill>
              </a:rPr>
              <a:t>にローレンツ変換</a:t>
            </a:r>
          </a:p>
        </p:txBody>
      </p:sp>
      <p:pic>
        <p:nvPicPr>
          <p:cNvPr id="2356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9600" y="3590925"/>
            <a:ext cx="4991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/>
        </p:nvSpPr>
        <p:spPr bwMode="auto">
          <a:xfrm>
            <a:off x="6654800" y="3519478"/>
            <a:ext cx="5776954" cy="4500594"/>
          </a:xfrm>
          <a:prstGeom prst="roundRect">
            <a:avLst>
              <a:gd name="adj" fmla="val 4273"/>
            </a:avLst>
          </a:prstGeom>
          <a:solidFill>
            <a:srgbClr val="FFFF66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" name="AutoShape 2"/>
          <p:cNvSpPr>
            <a:spLocks/>
          </p:cNvSpPr>
          <p:nvPr/>
        </p:nvSpPr>
        <p:spPr bwMode="auto">
          <a:xfrm>
            <a:off x="501609" y="3590916"/>
            <a:ext cx="5786478" cy="4357718"/>
          </a:xfrm>
          <a:prstGeom prst="roundRect">
            <a:avLst>
              <a:gd name="adj" fmla="val 4273"/>
            </a:avLst>
          </a:prstGeom>
          <a:solidFill>
            <a:srgbClr val="66FFFF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-63500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ideal / resistive MHD</a:t>
            </a:r>
          </a:p>
        </p:txBody>
      </p:sp>
      <p:sp>
        <p:nvSpPr>
          <p:cNvPr id="25603" name="Rectangle 2"/>
          <p:cNvSpPr>
            <a:spLocks/>
          </p:cNvSpPr>
          <p:nvPr/>
        </p:nvSpPr>
        <p:spPr bwMode="auto">
          <a:xfrm>
            <a:off x="622300" y="2127250"/>
            <a:ext cx="103759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4000">
                <a:solidFill>
                  <a:schemeClr val="tx1"/>
                </a:solidFill>
              </a:rPr>
              <a:t>相対論において</a:t>
            </a:r>
            <a:r>
              <a:rPr lang="en-US" altLang="ja-JP" sz="4000">
                <a:solidFill>
                  <a:schemeClr val="tx1"/>
                </a:solidFill>
              </a:rPr>
              <a:t>ideal</a:t>
            </a:r>
            <a:r>
              <a:rPr lang="ja-JP" altLang="en-US" sz="4000">
                <a:solidFill>
                  <a:schemeClr val="tx1"/>
                </a:solidFill>
              </a:rPr>
              <a:t>と</a:t>
            </a:r>
            <a:r>
              <a:rPr lang="en-US" altLang="ja-JP" sz="4000">
                <a:solidFill>
                  <a:schemeClr val="tx1"/>
                </a:solidFill>
              </a:rPr>
              <a:t>resistive</a:t>
            </a:r>
            <a:r>
              <a:rPr lang="ja-JP" altLang="en-US" sz="4000">
                <a:solidFill>
                  <a:schemeClr val="tx1"/>
                </a:solidFill>
              </a:rPr>
              <a:t>の違い</a:t>
            </a:r>
          </a:p>
        </p:txBody>
      </p:sp>
      <p:sp>
        <p:nvSpPr>
          <p:cNvPr id="25604" name="Rectangle 3"/>
          <p:cNvSpPr>
            <a:spLocks/>
          </p:cNvSpPr>
          <p:nvPr/>
        </p:nvSpPr>
        <p:spPr bwMode="auto">
          <a:xfrm>
            <a:off x="974725" y="2990850"/>
            <a:ext cx="70866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buSzPct val="125000"/>
              <a:buFont typeface="Gill Sans Light" pitchFamily="1" charset="0"/>
              <a:buChar char="•"/>
            </a:pPr>
            <a:r>
              <a:rPr lang="ja-JP" altLang="en-US" sz="4000">
                <a:solidFill>
                  <a:schemeClr val="tx1"/>
                </a:solidFill>
              </a:rPr>
              <a:t>電磁場の時間発展</a:t>
            </a:r>
          </a:p>
        </p:txBody>
      </p:sp>
      <p:sp>
        <p:nvSpPr>
          <p:cNvPr id="25605" name="Rectangle 4"/>
          <p:cNvSpPr>
            <a:spLocks/>
          </p:cNvSpPr>
          <p:nvPr/>
        </p:nvSpPr>
        <p:spPr bwMode="auto">
          <a:xfrm>
            <a:off x="674686" y="6461144"/>
            <a:ext cx="56134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3000" dirty="0">
                <a:solidFill>
                  <a:schemeClr val="tx1"/>
                </a:solidFill>
              </a:rPr>
              <a:t>Ampere</a:t>
            </a:r>
            <a:r>
              <a:rPr lang="ja-JP" altLang="en-US" sz="3000" dirty="0">
                <a:solidFill>
                  <a:schemeClr val="tx1"/>
                </a:solidFill>
              </a:rPr>
              <a:t>の法則を解く必要がない（</a:t>
            </a:r>
            <a:r>
              <a:rPr lang="en-US" altLang="ja-JP" sz="3000" dirty="0">
                <a:solidFill>
                  <a:schemeClr val="tx1"/>
                </a:solidFill>
              </a:rPr>
              <a:t>ohm</a:t>
            </a:r>
            <a:r>
              <a:rPr lang="ja-JP" altLang="en-US" sz="3000" dirty="0">
                <a:solidFill>
                  <a:schemeClr val="tx1"/>
                </a:solidFill>
              </a:rPr>
              <a:t>の式に電流が入らない）</a:t>
            </a:r>
          </a:p>
        </p:txBody>
      </p:sp>
      <p:sp>
        <p:nvSpPr>
          <p:cNvPr id="25606" name="Rectangle 5"/>
          <p:cNvSpPr>
            <a:spLocks/>
          </p:cNvSpPr>
          <p:nvPr/>
        </p:nvSpPr>
        <p:spPr bwMode="auto">
          <a:xfrm>
            <a:off x="650875" y="8204200"/>
            <a:ext cx="116840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3400">
                <a:solidFill>
                  <a:srgbClr val="FF0000"/>
                </a:solidFill>
              </a:rPr>
              <a:t>resistive MHD</a:t>
            </a:r>
            <a:r>
              <a:rPr lang="ja-JP" altLang="en-US" sz="3400">
                <a:solidFill>
                  <a:srgbClr val="FF0000"/>
                </a:solidFill>
              </a:rPr>
              <a:t>はクーラン条件で損をする</a:t>
            </a:r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100" y="4883156"/>
            <a:ext cx="33655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158" y="4584700"/>
            <a:ext cx="3557588" cy="161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9" name="Rectangle 8"/>
          <p:cNvSpPr>
            <a:spLocks/>
          </p:cNvSpPr>
          <p:nvPr/>
        </p:nvSpPr>
        <p:spPr bwMode="auto">
          <a:xfrm>
            <a:off x="1287426" y="3655996"/>
            <a:ext cx="90963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 dirty="0">
                <a:solidFill>
                  <a:schemeClr val="tx1"/>
                </a:solidFill>
                <a:ea typeface="ＭＳ Ｐゴシック" charset="-128"/>
              </a:rPr>
              <a:t>ideal</a:t>
            </a:r>
          </a:p>
        </p:txBody>
      </p:sp>
      <p:sp>
        <p:nvSpPr>
          <p:cNvPr id="25610" name="Rectangle 9"/>
          <p:cNvSpPr>
            <a:spLocks/>
          </p:cNvSpPr>
          <p:nvPr/>
        </p:nvSpPr>
        <p:spPr bwMode="auto">
          <a:xfrm>
            <a:off x="7145342" y="3662354"/>
            <a:ext cx="1576387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 dirty="0">
                <a:solidFill>
                  <a:schemeClr val="tx1"/>
                </a:solidFill>
                <a:ea typeface="ＭＳ Ｐゴシック" charset="-128"/>
              </a:rPr>
              <a:t>resistive</a:t>
            </a:r>
          </a:p>
        </p:txBody>
      </p:sp>
      <p:sp>
        <p:nvSpPr>
          <p:cNvPr id="25611" name="Rectangle 10"/>
          <p:cNvSpPr>
            <a:spLocks/>
          </p:cNvSpPr>
          <p:nvPr/>
        </p:nvSpPr>
        <p:spPr bwMode="auto">
          <a:xfrm>
            <a:off x="7826413" y="6397625"/>
            <a:ext cx="2667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3000">
                <a:solidFill>
                  <a:schemeClr val="tx1"/>
                </a:solidFill>
              </a:rPr>
              <a:t>＋オームの法則</a:t>
            </a:r>
          </a:p>
        </p:txBody>
      </p:sp>
      <p:sp>
        <p:nvSpPr>
          <p:cNvPr id="25612" name="Rectangle 11"/>
          <p:cNvSpPr>
            <a:spLocks/>
          </p:cNvSpPr>
          <p:nvPr/>
        </p:nvSpPr>
        <p:spPr bwMode="auto">
          <a:xfrm>
            <a:off x="7645438" y="6965950"/>
            <a:ext cx="428625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3000">
                <a:solidFill>
                  <a:schemeClr val="tx1"/>
                </a:solidFill>
              </a:rPr>
              <a:t>方程式が</a:t>
            </a:r>
            <a:r>
              <a:rPr lang="en-US" altLang="ja-JP" sz="3000">
                <a:solidFill>
                  <a:schemeClr val="tx1"/>
                </a:solidFill>
              </a:rPr>
              <a:t>3</a:t>
            </a:r>
            <a:r>
              <a:rPr lang="ja-JP" altLang="en-US" sz="3000">
                <a:solidFill>
                  <a:schemeClr val="tx1"/>
                </a:solidFill>
              </a:rPr>
              <a:t>本増える</a:t>
            </a:r>
            <a:endParaRPr lang="en-US" altLang="ja-JP" sz="3000">
              <a:solidFill>
                <a:schemeClr val="tx1"/>
              </a:solidFill>
            </a:endParaRPr>
          </a:p>
          <a:p>
            <a:r>
              <a:rPr lang="en-US" altLang="ja-JP" sz="3000">
                <a:solidFill>
                  <a:schemeClr val="tx1"/>
                </a:solidFill>
              </a:rPr>
              <a:t>-&gt; </a:t>
            </a:r>
            <a:r>
              <a:rPr lang="ja-JP" altLang="en-US" sz="3000">
                <a:solidFill>
                  <a:schemeClr val="tx1"/>
                </a:solidFill>
              </a:rPr>
              <a:t>電磁波モードが現れる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508000" y="8877300"/>
            <a:ext cx="116840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400" dirty="0">
                <a:solidFill>
                  <a:srgbClr val="FF0000"/>
                </a:solidFill>
              </a:rPr>
              <a:t>さらに電場も解くので拘束条件</a:t>
            </a:r>
            <a:r>
              <a:rPr lang="en-US" altLang="ja-JP" sz="3400" dirty="0">
                <a:solidFill>
                  <a:srgbClr val="FF0000"/>
                </a:solidFill>
              </a:rPr>
              <a:t> ∇</a:t>
            </a:r>
            <a:r>
              <a:rPr lang="ja-JP" altLang="en-US" sz="3400" dirty="0">
                <a:solidFill>
                  <a:srgbClr val="FF0000"/>
                </a:solidFill>
              </a:rPr>
              <a:t>・</a:t>
            </a:r>
            <a:r>
              <a:rPr lang="en-US" altLang="ja-JP" sz="3400" dirty="0">
                <a:solidFill>
                  <a:srgbClr val="FF0000"/>
                </a:solidFill>
              </a:rPr>
              <a:t>E=4 </a:t>
            </a:r>
            <a:r>
              <a:rPr lang="en-US" altLang="ja-JP" sz="3400" dirty="0">
                <a:solidFill>
                  <a:srgbClr val="FF0000"/>
                </a:solidFill>
                <a:latin typeface="Symbol" pitchFamily="18" charset="2"/>
                <a:ea typeface="ＭＳ Ｐゴシック" charset="-128"/>
                <a:sym typeface="Symbol Proportional BT" pitchFamily="1" charset="2"/>
              </a:rPr>
              <a:t>p </a:t>
            </a:r>
            <a:r>
              <a:rPr lang="en-US" altLang="ja-JP" sz="3400" dirty="0">
                <a:solidFill>
                  <a:srgbClr val="FF0000"/>
                </a:solidFill>
                <a:latin typeface="+mj-ea"/>
                <a:ea typeface="+mj-ea"/>
                <a:sym typeface="Symbol Proportional BT" pitchFamily="1" charset="2"/>
              </a:rPr>
              <a:t>q</a:t>
            </a:r>
            <a:r>
              <a:rPr lang="en-US" altLang="ja-JP" sz="3400" dirty="0">
                <a:solidFill>
                  <a:srgbClr val="FF0000"/>
                </a:solidFill>
              </a:rPr>
              <a:t> </a:t>
            </a:r>
            <a:r>
              <a:rPr lang="ja-JP" altLang="en-US" sz="3400" dirty="0">
                <a:solidFill>
                  <a:srgbClr val="FF0000"/>
                </a:solidFill>
              </a:rPr>
              <a:t>も増える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358775" y="233363"/>
            <a:ext cx="12293600" cy="2438400"/>
          </a:xfrm>
        </p:spPr>
        <p:txBody>
          <a:bodyPr/>
          <a:lstStyle/>
          <a:p>
            <a:pPr eaLnBrk="1" hangingPunct="1"/>
            <a:r>
              <a:rPr lang="en-US" altLang="ja-JP" smtClean="0"/>
              <a:t>RRMHD</a:t>
            </a:r>
            <a:r>
              <a:rPr lang="ja-JP" altLang="en-US" smtClean="0"/>
              <a:t>の進展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2768600"/>
            <a:ext cx="12661900" cy="8394700"/>
          </a:xfrm>
        </p:spPr>
        <p:txBody>
          <a:bodyPr anchor="t"/>
          <a:lstStyle/>
          <a:p>
            <a:pPr eaLnBrk="1" hangingPunct="1"/>
            <a:r>
              <a:rPr lang="en-US" altLang="ja-JP" smtClean="0"/>
              <a:t>Watanabe &amp; Yokoyama (’06)</a:t>
            </a:r>
          </a:p>
          <a:p>
            <a:pPr marL="546100" lvl="1" eaLnBrk="1" hangingPunct="1">
              <a:spcBef>
                <a:spcPts val="1600"/>
              </a:spcBef>
            </a:pPr>
            <a:r>
              <a:rPr lang="ja-JP" altLang="en-US" smtClean="0"/>
              <a:t>相対論的</a:t>
            </a:r>
            <a:r>
              <a:rPr lang="en-US" altLang="ja-JP" smtClean="0"/>
              <a:t>Petscheck</a:t>
            </a:r>
            <a:r>
              <a:rPr lang="ja-JP" altLang="en-US" smtClean="0"/>
              <a:t>型磁気リコネクションのシミュレーション</a:t>
            </a:r>
            <a:r>
              <a:rPr lang="en-US" altLang="ja-JP" smtClean="0"/>
              <a:t>Modified Lax-Wendroff</a:t>
            </a:r>
            <a:r>
              <a:rPr lang="ja-JP" altLang="en-US" smtClean="0"/>
              <a:t>法</a:t>
            </a:r>
            <a:endParaRPr lang="en-US" altLang="ja-JP" smtClean="0"/>
          </a:p>
          <a:p>
            <a:pPr eaLnBrk="1" hangingPunct="1">
              <a:spcBef>
                <a:spcPts val="1600"/>
              </a:spcBef>
            </a:pPr>
            <a:r>
              <a:rPr lang="en-US" altLang="ja-JP" smtClean="0"/>
              <a:t>Komissarov (’07)</a:t>
            </a:r>
          </a:p>
          <a:p>
            <a:pPr marL="546100" lvl="1" eaLnBrk="1" hangingPunct="1">
              <a:spcBef>
                <a:spcPts val="1600"/>
              </a:spcBef>
            </a:pPr>
            <a:r>
              <a:rPr lang="en-US" altLang="ja-JP" smtClean="0"/>
              <a:t>HLL</a:t>
            </a:r>
            <a:r>
              <a:rPr lang="ja-JP" altLang="en-US" smtClean="0"/>
              <a:t>法に基づく</a:t>
            </a:r>
            <a:r>
              <a:rPr lang="en-US" altLang="ja-JP" smtClean="0"/>
              <a:t>RRMHD</a:t>
            </a:r>
            <a:r>
              <a:rPr lang="ja-JP" altLang="en-US" smtClean="0"/>
              <a:t>数値解法を構築</a:t>
            </a:r>
            <a:endParaRPr lang="en-US" altLang="ja-JP" smtClean="0"/>
          </a:p>
          <a:p>
            <a:pPr eaLnBrk="1" hangingPunct="1">
              <a:spcBef>
                <a:spcPts val="1600"/>
              </a:spcBef>
            </a:pPr>
            <a:r>
              <a:rPr lang="en-US" altLang="ja-JP" smtClean="0"/>
              <a:t>Palenzuela et al. (’09)</a:t>
            </a:r>
          </a:p>
          <a:p>
            <a:pPr marL="546100" lvl="1" eaLnBrk="1" hangingPunct="1">
              <a:spcBef>
                <a:spcPts val="1600"/>
              </a:spcBef>
            </a:pPr>
            <a:r>
              <a:rPr lang="en-US" altLang="ja-JP" smtClean="0"/>
              <a:t>IMplicit-EXplicit (IMEX)</a:t>
            </a:r>
            <a:r>
              <a:rPr lang="ja-JP" altLang="en-US" smtClean="0"/>
              <a:t>スキームを構築</a:t>
            </a:r>
            <a:endParaRPr lang="en-US" altLang="ja-JP" smtClean="0"/>
          </a:p>
          <a:p>
            <a:pPr eaLnBrk="1" hangingPunct="1">
              <a:spcBef>
                <a:spcPts val="1600"/>
              </a:spcBef>
            </a:pPr>
            <a:r>
              <a:rPr lang="en-US" altLang="ja-JP" smtClean="0"/>
              <a:t>Dumber et al. (’09)</a:t>
            </a:r>
          </a:p>
          <a:p>
            <a:pPr marL="546100" lvl="1" eaLnBrk="1" hangingPunct="1">
              <a:spcBef>
                <a:spcPts val="1600"/>
              </a:spcBef>
            </a:pPr>
            <a:r>
              <a:rPr lang="en-US" altLang="ja-JP" smtClean="0"/>
              <a:t>P</a:t>
            </a:r>
            <a:r>
              <a:rPr lang="en-US" altLang="ja-JP" baseline="-6000" smtClean="0"/>
              <a:t>M</a:t>
            </a:r>
            <a:r>
              <a:rPr lang="en-US" altLang="ja-JP" smtClean="0"/>
              <a:t>P</a:t>
            </a:r>
            <a:r>
              <a:rPr lang="en-US" altLang="ja-JP" baseline="-6000" smtClean="0"/>
              <a:t>N</a:t>
            </a:r>
            <a:r>
              <a:rPr lang="ja-JP" altLang="en-US" smtClean="0"/>
              <a:t>スキームを構築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/>
          </p:cNvSpPr>
          <p:nvPr/>
        </p:nvSpPr>
        <p:spPr bwMode="auto">
          <a:xfrm>
            <a:off x="5384800" y="2489200"/>
            <a:ext cx="7226300" cy="6375400"/>
          </a:xfrm>
          <a:prstGeom prst="roundRect">
            <a:avLst>
              <a:gd name="adj" fmla="val 2986"/>
            </a:avLst>
          </a:prstGeom>
          <a:solidFill>
            <a:srgbClr val="FFFF66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8675" name="Rectangle 2"/>
          <p:cNvSpPr>
            <a:spLocks/>
          </p:cNvSpPr>
          <p:nvPr/>
        </p:nvSpPr>
        <p:spPr bwMode="auto">
          <a:xfrm>
            <a:off x="7772400" y="7200900"/>
            <a:ext cx="1752600" cy="368300"/>
          </a:xfrm>
          <a:prstGeom prst="rect">
            <a:avLst/>
          </a:prstGeom>
          <a:solidFill>
            <a:srgbClr val="0000FF">
              <a:alpha val="34117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8676" name="Rectangle 3"/>
          <p:cNvSpPr>
            <a:spLocks/>
          </p:cNvSpPr>
          <p:nvPr/>
        </p:nvSpPr>
        <p:spPr bwMode="auto">
          <a:xfrm>
            <a:off x="7899400" y="7670800"/>
            <a:ext cx="3784600" cy="368300"/>
          </a:xfrm>
          <a:prstGeom prst="rect">
            <a:avLst/>
          </a:prstGeom>
          <a:solidFill>
            <a:srgbClr val="FF0000">
              <a:alpha val="34117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8677" name="Rectangle 4"/>
          <p:cNvSpPr>
            <a:spLocks/>
          </p:cNvSpPr>
          <p:nvPr/>
        </p:nvSpPr>
        <p:spPr bwMode="auto">
          <a:xfrm>
            <a:off x="5867400" y="3492500"/>
            <a:ext cx="3124200" cy="3695700"/>
          </a:xfrm>
          <a:prstGeom prst="rect">
            <a:avLst/>
          </a:prstGeom>
          <a:solidFill>
            <a:srgbClr val="00FF00">
              <a:alpha val="34117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8678" name="AutoShape 5"/>
          <p:cNvSpPr>
            <a:spLocks/>
          </p:cNvSpPr>
          <p:nvPr/>
        </p:nvSpPr>
        <p:spPr bwMode="auto">
          <a:xfrm>
            <a:off x="358775" y="2552700"/>
            <a:ext cx="4657725" cy="5181600"/>
          </a:xfrm>
          <a:prstGeom prst="roundRect">
            <a:avLst>
              <a:gd name="adj" fmla="val 4273"/>
            </a:avLst>
          </a:prstGeom>
          <a:solidFill>
            <a:srgbClr val="66FFFF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86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relativistic IDEAL/RESISTIVE </a:t>
            </a:r>
            <a:br>
              <a:rPr lang="en-US" altLang="ja-JP" smtClean="0"/>
            </a:br>
            <a:r>
              <a:rPr lang="en-US" altLang="ja-JP" smtClean="0"/>
              <a:t>magnetohydrodynamics</a:t>
            </a:r>
          </a:p>
        </p:txBody>
      </p:sp>
      <p:sp>
        <p:nvSpPr>
          <p:cNvPr id="28680" name="Rectangle 7"/>
          <p:cNvSpPr>
            <a:spLocks/>
          </p:cNvSpPr>
          <p:nvPr/>
        </p:nvSpPr>
        <p:spPr bwMode="auto">
          <a:xfrm>
            <a:off x="596900" y="2705100"/>
            <a:ext cx="21891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ideal MHD</a:t>
            </a:r>
          </a:p>
        </p:txBody>
      </p:sp>
      <p:pic>
        <p:nvPicPr>
          <p:cNvPr id="2868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3556000"/>
            <a:ext cx="2922588" cy="369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82" name="Rectangle 9"/>
          <p:cNvSpPr>
            <a:spLocks/>
          </p:cNvSpPr>
          <p:nvPr/>
        </p:nvSpPr>
        <p:spPr bwMode="auto">
          <a:xfrm>
            <a:off x="5591175" y="2654300"/>
            <a:ext cx="285591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4000">
                <a:solidFill>
                  <a:schemeClr val="tx1"/>
                </a:solidFill>
                <a:ea typeface="ＭＳ Ｐゴシック" charset="-128"/>
              </a:rPr>
              <a:t>resistive MHD</a:t>
            </a:r>
          </a:p>
        </p:txBody>
      </p:sp>
      <p:pic>
        <p:nvPicPr>
          <p:cNvPr id="2868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1100" y="7742238"/>
            <a:ext cx="3436938" cy="735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8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0613" y="8574088"/>
            <a:ext cx="2925762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8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7125" y="8875713"/>
            <a:ext cx="6391275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87" name="Rectangle 14"/>
          <p:cNvSpPr>
            <a:spLocks/>
          </p:cNvSpPr>
          <p:nvPr/>
        </p:nvSpPr>
        <p:spPr bwMode="auto">
          <a:xfrm>
            <a:off x="8940800" y="3352800"/>
            <a:ext cx="2819400" cy="812800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3400">
                <a:solidFill>
                  <a:srgbClr val="000000"/>
                </a:solidFill>
              </a:rPr>
              <a:t>双曲型方程式</a:t>
            </a:r>
          </a:p>
        </p:txBody>
      </p:sp>
      <p:sp>
        <p:nvSpPr>
          <p:cNvPr id="28688" name="Rectangle 15"/>
          <p:cNvSpPr>
            <a:spLocks/>
          </p:cNvSpPr>
          <p:nvPr/>
        </p:nvSpPr>
        <p:spPr bwMode="auto">
          <a:xfrm>
            <a:off x="9080500" y="6286500"/>
            <a:ext cx="2819400" cy="812800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3400">
                <a:solidFill>
                  <a:srgbClr val="FFFFFF"/>
                </a:solidFill>
              </a:rPr>
              <a:t>ソース項</a:t>
            </a:r>
            <a:r>
              <a:rPr lang="en-US" altLang="ja-JP" sz="3400">
                <a:solidFill>
                  <a:srgbClr val="FFFFFF"/>
                </a:solidFill>
              </a:rPr>
              <a:t> S</a:t>
            </a:r>
          </a:p>
        </p:txBody>
      </p:sp>
      <p:sp>
        <p:nvSpPr>
          <p:cNvPr id="28689" name="Rectangle 16"/>
          <p:cNvSpPr>
            <a:spLocks/>
          </p:cNvSpPr>
          <p:nvPr/>
        </p:nvSpPr>
        <p:spPr bwMode="auto">
          <a:xfrm>
            <a:off x="8940800" y="8013700"/>
            <a:ext cx="2819400" cy="8128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3400">
                <a:solidFill>
                  <a:srgbClr val="FFFFFF"/>
                </a:solidFill>
              </a:rPr>
              <a:t>固い式</a:t>
            </a:r>
            <a:r>
              <a:rPr lang="en-US" altLang="ja-JP" sz="3400">
                <a:solidFill>
                  <a:srgbClr val="FFFFFF"/>
                </a:solidFill>
              </a:rPr>
              <a:t> Sc</a:t>
            </a:r>
          </a:p>
        </p:txBody>
      </p:sp>
      <p:pic>
        <p:nvPicPr>
          <p:cNvPr id="2050" name="Picture 2" descr="C:\Users\takahashi\Desktop\equa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0896" y="3590916"/>
            <a:ext cx="5643602" cy="4461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/>
          </p:cNvSpPr>
          <p:nvPr/>
        </p:nvSpPr>
        <p:spPr bwMode="auto">
          <a:xfrm>
            <a:off x="76200" y="6324600"/>
            <a:ext cx="5943600" cy="3187700"/>
          </a:xfrm>
          <a:prstGeom prst="roundRect">
            <a:avLst>
              <a:gd name="adj" fmla="val 5972"/>
            </a:avLst>
          </a:prstGeom>
          <a:solidFill>
            <a:srgbClr val="66CCFF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9699" name="Rectangle 2"/>
          <p:cNvSpPr>
            <a:spLocks/>
          </p:cNvSpPr>
          <p:nvPr/>
        </p:nvSpPr>
        <p:spPr bwMode="auto">
          <a:xfrm>
            <a:off x="3533775" y="8151813"/>
            <a:ext cx="2438400" cy="109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</a:rPr>
              <a:t>固い項を含む式を</a:t>
            </a:r>
            <a:endParaRPr lang="en-US" altLang="ja-JP" sz="2400">
              <a:solidFill>
                <a:schemeClr val="tx1"/>
              </a:solidFill>
            </a:endParaRPr>
          </a:p>
          <a:p>
            <a:r>
              <a:rPr lang="ja-JP" altLang="en-US" sz="2400">
                <a:solidFill>
                  <a:schemeClr val="tx1"/>
                </a:solidFill>
              </a:rPr>
              <a:t>別に解く</a:t>
            </a:r>
            <a:endParaRPr lang="en-US" altLang="ja-JP" sz="2400">
              <a:solidFill>
                <a:schemeClr val="tx1"/>
              </a:solidFill>
            </a:endParaRPr>
          </a:p>
          <a:p>
            <a:r>
              <a:rPr lang="en-US" altLang="ja-JP" sz="2400">
                <a:solidFill>
                  <a:schemeClr val="tx1"/>
                </a:solidFill>
              </a:rPr>
              <a:t>operator splitting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-254000"/>
            <a:ext cx="12293600" cy="2438400"/>
          </a:xfrm>
        </p:spPr>
        <p:txBody>
          <a:bodyPr/>
          <a:lstStyle/>
          <a:p>
            <a:pPr eaLnBrk="1" hangingPunct="1"/>
            <a:r>
              <a:rPr lang="ja-JP" altLang="en-US" smtClean="0"/>
              <a:t>計算の流れ</a:t>
            </a: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0" y="4826000"/>
            <a:ext cx="261143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2" name="Rectangle 5"/>
          <p:cNvSpPr>
            <a:spLocks/>
          </p:cNvSpPr>
          <p:nvPr/>
        </p:nvSpPr>
        <p:spPr bwMode="auto">
          <a:xfrm>
            <a:off x="6719888" y="2778125"/>
            <a:ext cx="5464175" cy="511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ja-JP" sz="2400">
                <a:solidFill>
                  <a:schemeClr val="tx1"/>
                </a:solidFill>
              </a:rPr>
              <a:t>1. </a:t>
            </a:r>
            <a:r>
              <a:rPr lang="ja-JP" altLang="en-US" sz="2400">
                <a:solidFill>
                  <a:schemeClr val="tx1"/>
                </a:solidFill>
              </a:rPr>
              <a:t>基本量を</a:t>
            </a:r>
            <a:r>
              <a:rPr lang="en-US" altLang="ja-JP" sz="2400">
                <a:solidFill>
                  <a:schemeClr val="tx1"/>
                </a:solidFill>
              </a:rPr>
              <a:t>cell centre</a:t>
            </a:r>
            <a:r>
              <a:rPr lang="ja-JP" altLang="en-US" sz="2400">
                <a:solidFill>
                  <a:schemeClr val="tx1"/>
                </a:solidFill>
              </a:rPr>
              <a:t>から</a:t>
            </a:r>
            <a:r>
              <a:rPr lang="en-US" altLang="ja-JP" sz="2400">
                <a:solidFill>
                  <a:schemeClr val="tx1"/>
                </a:solidFill>
              </a:rPr>
              <a:t>cell surface</a:t>
            </a:r>
            <a:r>
              <a:rPr lang="ja-JP" altLang="en-US" sz="2400">
                <a:solidFill>
                  <a:schemeClr val="tx1"/>
                </a:solidFill>
              </a:rPr>
              <a:t>へ</a:t>
            </a:r>
            <a:endParaRPr lang="en-US" altLang="ja-JP" sz="2400">
              <a:solidFill>
                <a:schemeClr val="tx1"/>
              </a:solidFill>
            </a:endParaRPr>
          </a:p>
          <a:p>
            <a:pPr algn="l"/>
            <a:r>
              <a:rPr lang="en-US" altLang="ja-JP" sz="2400">
                <a:solidFill>
                  <a:schemeClr val="tx1"/>
                </a:solidFill>
              </a:rPr>
              <a:t>2. cell surface</a:t>
            </a:r>
            <a:r>
              <a:rPr lang="ja-JP" altLang="en-US" sz="2400">
                <a:solidFill>
                  <a:schemeClr val="tx1"/>
                </a:solidFill>
              </a:rPr>
              <a:t>でフラックス</a:t>
            </a:r>
            <a:r>
              <a:rPr lang="en-US" altLang="ja-JP" sz="2400">
                <a:solidFill>
                  <a:schemeClr val="tx1"/>
                </a:solidFill>
              </a:rPr>
              <a:t>F</a:t>
            </a:r>
            <a:r>
              <a:rPr lang="ja-JP" altLang="en-US" sz="2400">
                <a:solidFill>
                  <a:schemeClr val="tx1"/>
                </a:solidFill>
              </a:rPr>
              <a:t>を計算</a:t>
            </a:r>
            <a:endParaRPr lang="en-US" altLang="ja-JP" sz="2400">
              <a:solidFill>
                <a:schemeClr val="tx1"/>
              </a:solidFill>
            </a:endParaRPr>
          </a:p>
          <a:p>
            <a:pPr algn="l"/>
            <a:endParaRPr lang="en-US" altLang="ja-JP" sz="2400">
              <a:solidFill>
                <a:schemeClr val="tx1"/>
              </a:solidFill>
            </a:endParaRPr>
          </a:p>
          <a:p>
            <a:pPr algn="l"/>
            <a:endParaRPr lang="en-US" altLang="ja-JP" sz="2400">
              <a:solidFill>
                <a:schemeClr val="tx1"/>
              </a:solidFill>
            </a:endParaRPr>
          </a:p>
          <a:p>
            <a:pPr algn="l"/>
            <a:r>
              <a:rPr lang="en-US" altLang="ja-JP" sz="2400">
                <a:solidFill>
                  <a:schemeClr val="tx1"/>
                </a:solidFill>
              </a:rPr>
              <a:t>3. </a:t>
            </a:r>
            <a:r>
              <a:rPr lang="ja-JP" altLang="en-US" sz="2400">
                <a:solidFill>
                  <a:schemeClr val="tx1"/>
                </a:solidFill>
              </a:rPr>
              <a:t>双曲型方程式を積分</a:t>
            </a:r>
            <a:r>
              <a:rPr lang="en-US" altLang="ja-JP" sz="2400">
                <a:solidFill>
                  <a:schemeClr val="tx1"/>
                </a:solidFill>
              </a:rPr>
              <a:t>-&gt;</a:t>
            </a:r>
            <a:r>
              <a:rPr lang="ja-JP" altLang="en-US" sz="2400">
                <a:solidFill>
                  <a:schemeClr val="tx1"/>
                </a:solidFill>
              </a:rPr>
              <a:t>保存量を求める</a:t>
            </a:r>
            <a:endParaRPr lang="en-US" altLang="ja-JP" sz="2400">
              <a:solidFill>
                <a:schemeClr val="tx1"/>
              </a:solidFill>
            </a:endParaRPr>
          </a:p>
          <a:p>
            <a:pPr algn="l"/>
            <a:endParaRPr lang="en-US" altLang="ja-JP" sz="2400">
              <a:solidFill>
                <a:schemeClr val="tx1"/>
              </a:solidFill>
            </a:endParaRPr>
          </a:p>
          <a:p>
            <a:pPr algn="l"/>
            <a:endParaRPr lang="en-US" altLang="ja-JP" sz="2400">
              <a:solidFill>
                <a:schemeClr val="tx1"/>
              </a:solidFill>
            </a:endParaRPr>
          </a:p>
          <a:p>
            <a:pPr algn="l"/>
            <a:endParaRPr lang="en-US" altLang="ja-JP" sz="2400">
              <a:solidFill>
                <a:schemeClr val="tx1"/>
              </a:solidFill>
            </a:endParaRPr>
          </a:p>
          <a:p>
            <a:pPr algn="l"/>
            <a:r>
              <a:rPr lang="en-US" altLang="ja-JP" sz="2400">
                <a:solidFill>
                  <a:srgbClr val="FF0000"/>
                </a:solidFill>
              </a:rPr>
              <a:t>4. </a:t>
            </a:r>
            <a:r>
              <a:rPr lang="ja-JP" altLang="en-US" sz="2400">
                <a:solidFill>
                  <a:srgbClr val="FF0000"/>
                </a:solidFill>
              </a:rPr>
              <a:t>電場の</a:t>
            </a:r>
            <a:r>
              <a:rPr lang="en-US" altLang="ja-JP" sz="2400">
                <a:solidFill>
                  <a:srgbClr val="FF0000"/>
                </a:solidFill>
              </a:rPr>
              <a:t>’</a:t>
            </a:r>
            <a:r>
              <a:rPr lang="ja-JP" altLang="en-US" sz="2400">
                <a:solidFill>
                  <a:srgbClr val="FF0000"/>
                </a:solidFill>
              </a:rPr>
              <a:t>固い式</a:t>
            </a:r>
            <a:r>
              <a:rPr lang="en-US" altLang="ja-JP" sz="2400">
                <a:solidFill>
                  <a:srgbClr val="FF0000"/>
                </a:solidFill>
              </a:rPr>
              <a:t>’</a:t>
            </a:r>
            <a:r>
              <a:rPr lang="ja-JP" altLang="en-US" sz="2400">
                <a:solidFill>
                  <a:srgbClr val="FF0000"/>
                </a:solidFill>
              </a:rPr>
              <a:t>の部分を積分</a:t>
            </a:r>
            <a:endParaRPr lang="en-US" altLang="ja-JP" sz="2400">
              <a:solidFill>
                <a:srgbClr val="FF0000"/>
              </a:solidFill>
            </a:endParaRPr>
          </a:p>
          <a:p>
            <a:pPr algn="l"/>
            <a:endParaRPr lang="en-US" altLang="ja-JP" sz="2400">
              <a:solidFill>
                <a:srgbClr val="FF0000"/>
              </a:solidFill>
            </a:endParaRPr>
          </a:p>
          <a:p>
            <a:pPr algn="l"/>
            <a:endParaRPr lang="en-US" altLang="ja-JP" sz="2400">
              <a:solidFill>
                <a:srgbClr val="FF0000"/>
              </a:solidFill>
            </a:endParaRPr>
          </a:p>
          <a:p>
            <a:pPr algn="l"/>
            <a:endParaRPr lang="en-US" altLang="ja-JP" sz="2400">
              <a:solidFill>
                <a:srgbClr val="FF0000"/>
              </a:solidFill>
            </a:endParaRPr>
          </a:p>
          <a:p>
            <a:pPr algn="l"/>
            <a:r>
              <a:rPr lang="en-US" altLang="ja-JP" sz="2400">
                <a:solidFill>
                  <a:srgbClr val="FF0000"/>
                </a:solidFill>
              </a:rPr>
              <a:t>5. </a:t>
            </a:r>
            <a:r>
              <a:rPr lang="ja-JP" altLang="en-US" sz="2400">
                <a:solidFill>
                  <a:srgbClr val="FF0000"/>
                </a:solidFill>
              </a:rPr>
              <a:t>保存量から基本量へ変換</a:t>
            </a:r>
            <a:endParaRPr lang="en-US" altLang="ja-JP" sz="2400">
              <a:solidFill>
                <a:srgbClr val="FF0000"/>
              </a:solidFill>
            </a:endParaRPr>
          </a:p>
          <a:p>
            <a:pPr algn="l"/>
            <a:endParaRPr lang="ja-JP" altLang="en-US" sz="240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1100" y="6294438"/>
            <a:ext cx="1387475" cy="804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0300" y="3556000"/>
            <a:ext cx="1435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1100" y="7899400"/>
            <a:ext cx="13843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9706" name="Group 9"/>
          <p:cNvGrpSpPr>
            <a:grpSpLocks/>
          </p:cNvGrpSpPr>
          <p:nvPr/>
        </p:nvGrpSpPr>
        <p:grpSpPr bwMode="auto">
          <a:xfrm>
            <a:off x="6362700" y="1981200"/>
            <a:ext cx="6337300" cy="7327900"/>
            <a:chOff x="0" y="0"/>
            <a:chExt cx="3992" cy="4616"/>
          </a:xfrm>
        </p:grpSpPr>
        <p:sp>
          <p:nvSpPr>
            <p:cNvPr id="29725" name="Rectangle 10"/>
            <p:cNvSpPr>
              <a:spLocks/>
            </p:cNvSpPr>
            <p:nvPr/>
          </p:nvSpPr>
          <p:spPr bwMode="auto">
            <a:xfrm>
              <a:off x="128" y="96"/>
              <a:ext cx="3736" cy="4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29726" name="Picture 1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3992" cy="4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29707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400" y="6921500"/>
            <a:ext cx="2971800" cy="71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9708" name="Group 13"/>
          <p:cNvGrpSpPr>
            <a:grpSpLocks/>
          </p:cNvGrpSpPr>
          <p:nvPr/>
        </p:nvGrpSpPr>
        <p:grpSpPr bwMode="auto">
          <a:xfrm>
            <a:off x="1181100" y="7874000"/>
            <a:ext cx="2146300" cy="1638300"/>
            <a:chOff x="0" y="0"/>
            <a:chExt cx="1352" cy="1032"/>
          </a:xfrm>
        </p:grpSpPr>
        <p:pic>
          <p:nvPicPr>
            <p:cNvPr id="29723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25"/>
              <a:ext cx="874" cy="5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9724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352" cy="4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9709" name="Rectangle 16"/>
          <p:cNvSpPr>
            <a:spLocks/>
          </p:cNvSpPr>
          <p:nvPr/>
        </p:nvSpPr>
        <p:spPr bwMode="auto">
          <a:xfrm>
            <a:off x="149225" y="6489700"/>
            <a:ext cx="41148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解くべき方程式</a:t>
            </a:r>
          </a:p>
        </p:txBody>
      </p:sp>
      <p:sp>
        <p:nvSpPr>
          <p:cNvPr id="29710" name="AutoShape 17"/>
          <p:cNvSpPr>
            <a:spLocks/>
          </p:cNvSpPr>
          <p:nvPr/>
        </p:nvSpPr>
        <p:spPr bwMode="auto">
          <a:xfrm>
            <a:off x="50800" y="1930400"/>
            <a:ext cx="5956300" cy="4292600"/>
          </a:xfrm>
          <a:prstGeom prst="roundRect">
            <a:avLst>
              <a:gd name="adj" fmla="val 4435"/>
            </a:avLst>
          </a:prstGeom>
          <a:solidFill>
            <a:srgbClr val="FF6FCF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grpSp>
        <p:nvGrpSpPr>
          <p:cNvPr id="29711" name="Group 18"/>
          <p:cNvGrpSpPr>
            <a:grpSpLocks/>
          </p:cNvGrpSpPr>
          <p:nvPr/>
        </p:nvGrpSpPr>
        <p:grpSpPr bwMode="auto">
          <a:xfrm>
            <a:off x="1803400" y="2628900"/>
            <a:ext cx="3328988" cy="1651000"/>
            <a:chOff x="0" y="0"/>
            <a:chExt cx="2097" cy="1040"/>
          </a:xfrm>
        </p:grpSpPr>
        <p:pic>
          <p:nvPicPr>
            <p:cNvPr id="29720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1665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9721" name="Picture 2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403"/>
              <a:ext cx="1863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9722" name="Picture 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823"/>
              <a:ext cx="2097" cy="2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9712" name="Rectangle 22"/>
          <p:cNvSpPr>
            <a:spLocks/>
          </p:cNvSpPr>
          <p:nvPr/>
        </p:nvSpPr>
        <p:spPr bwMode="auto">
          <a:xfrm>
            <a:off x="-636588" y="2540000"/>
            <a:ext cx="2906713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2400">
                <a:solidFill>
                  <a:schemeClr val="tx1"/>
                </a:solidFill>
              </a:rPr>
              <a:t>基本量</a:t>
            </a:r>
          </a:p>
        </p:txBody>
      </p:sp>
      <p:sp>
        <p:nvSpPr>
          <p:cNvPr id="29713" name="Rectangle 23"/>
          <p:cNvSpPr>
            <a:spLocks/>
          </p:cNvSpPr>
          <p:nvPr/>
        </p:nvSpPr>
        <p:spPr bwMode="auto">
          <a:xfrm>
            <a:off x="-635000" y="3200400"/>
            <a:ext cx="29083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2400">
                <a:solidFill>
                  <a:schemeClr val="tx1"/>
                </a:solidFill>
              </a:rPr>
              <a:t>保存量</a:t>
            </a:r>
          </a:p>
        </p:txBody>
      </p:sp>
      <p:sp>
        <p:nvSpPr>
          <p:cNvPr id="29714" name="Rectangle 24"/>
          <p:cNvSpPr>
            <a:spLocks/>
          </p:cNvSpPr>
          <p:nvPr/>
        </p:nvSpPr>
        <p:spPr bwMode="auto">
          <a:xfrm>
            <a:off x="-508000" y="3924300"/>
            <a:ext cx="29083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2400">
                <a:solidFill>
                  <a:schemeClr val="tx1"/>
                </a:solidFill>
              </a:rPr>
              <a:t>フラックス</a:t>
            </a:r>
          </a:p>
        </p:txBody>
      </p:sp>
      <p:pic>
        <p:nvPicPr>
          <p:cNvPr id="29715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0388" y="4622800"/>
            <a:ext cx="24130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16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8638" y="5233988"/>
            <a:ext cx="2527300" cy="30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17" name="Picture 2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0325" y="5757863"/>
            <a:ext cx="4130675" cy="30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18" name="Rectangle 28"/>
          <p:cNvSpPr>
            <a:spLocks/>
          </p:cNvSpPr>
          <p:nvPr/>
        </p:nvSpPr>
        <p:spPr bwMode="auto">
          <a:xfrm>
            <a:off x="-508000" y="4559300"/>
            <a:ext cx="29083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2400">
                <a:solidFill>
                  <a:schemeClr val="tx1"/>
                </a:solidFill>
              </a:rPr>
              <a:t>ソース項</a:t>
            </a:r>
          </a:p>
        </p:txBody>
      </p:sp>
      <p:sp>
        <p:nvSpPr>
          <p:cNvPr id="29719" name="Rectangle 29"/>
          <p:cNvSpPr>
            <a:spLocks/>
          </p:cNvSpPr>
          <p:nvPr/>
        </p:nvSpPr>
        <p:spPr bwMode="auto">
          <a:xfrm>
            <a:off x="-762000" y="1993900"/>
            <a:ext cx="33655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2400">
                <a:solidFill>
                  <a:schemeClr val="tx1"/>
                </a:solidFill>
              </a:rPr>
              <a:t>物理量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タイトル &amp; サブタイトル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サブタイトル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タイトル &amp; サブタイトル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タイトル &amp; 箇条書き（右）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（右）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タイトル &amp; 箇条書き（右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タイトル &amp; 箇条書き（2 段組み）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（2 段組み）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タイトル &amp; 箇条書き（2 段組み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タイトル &amp; 箇条書き（左）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（左）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タイトル &amp; 箇条書き（左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タイトル、箇条書き、画像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、箇条書き、画像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タイトル、箇条書き、画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箇条書き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箇条書き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箇条書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空白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空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空白（ダーク）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（ダーク）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空白（ダーク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タイトル（上）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（上）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タイトル（上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タイトル（上、ダーク）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（上、ダーク）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タイトル（上、ダーク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画像（縦長）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縦長）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画像（縦長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タイトル &amp; 箇条書き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タイトル &amp; 箇条書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タイトル &amp; 箇条書き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タイトル &amp; 箇条書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画像（縦長、ダーク）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縦長、ダーク）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画像（縦長、ダーク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タイトル（中央）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（中央）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タイトル（中央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画像（横長）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横長）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画像（横長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画像（横長、ダーク）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横長、ダーク）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画像（横長、ダーク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タイトル &amp; サブタイトル（画像）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サブタイトル（画像）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タイトル &amp; サブタイトル（画像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タイトル &amp; サブタイトル（画像、ダーク）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サブタイトル（画像、ダーク）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pitchFamily="1" charset="0"/>
            <a:ea typeface="ヒラギノ角ゴ ProN W3" pitchFamily="1" charset="-128"/>
            <a:sym typeface="Gill Sans Light" pitchFamily="1" charset="0"/>
          </a:defRPr>
        </a:defPPr>
      </a:lstStyle>
    </a:lnDef>
  </a:objectDefaults>
  <a:extraClrSchemeLst>
    <a:extraClrScheme>
      <a:clrScheme name="タイトル &amp; サブタイトル（画像、ダーク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Pages>0</Pages>
  <Words>1694</Words>
  <Characters>0</Characters>
  <Application>Microsoft Office PowerPoint</Application>
  <PresentationFormat>ユーザー設定</PresentationFormat>
  <Lines>0</Lines>
  <Paragraphs>425</Paragraphs>
  <Slides>37</Slides>
  <Notes>37</Notes>
  <HiddenSlides>0</HiddenSlides>
  <MMClips>2</MMClips>
  <ScaleCrop>false</ScaleCrop>
  <HeadingPairs>
    <vt:vector size="4" baseType="variant">
      <vt:variant>
        <vt:lpstr>テーマ</vt:lpstr>
      </vt:variant>
      <vt:variant>
        <vt:i4>19</vt:i4>
      </vt:variant>
      <vt:variant>
        <vt:lpstr>スライド タイトル</vt:lpstr>
      </vt:variant>
      <vt:variant>
        <vt:i4>37</vt:i4>
      </vt:variant>
    </vt:vector>
  </HeadingPairs>
  <TitlesOfParts>
    <vt:vector size="56" baseType="lpstr">
      <vt:lpstr>タイトル &amp; サブタイトル</vt:lpstr>
      <vt:lpstr>タイトル &amp; 箇条書き</vt:lpstr>
      <vt:lpstr>1_タイトル &amp; 箇条書き</vt:lpstr>
      <vt:lpstr>画像（縦長、ダーク）</vt:lpstr>
      <vt:lpstr>タイトル（中央）</vt:lpstr>
      <vt:lpstr>画像（横長）</vt:lpstr>
      <vt:lpstr>画像（横長、ダーク）</vt:lpstr>
      <vt:lpstr>タイトル &amp; サブタイトル（画像）</vt:lpstr>
      <vt:lpstr>タイトル &amp; サブタイトル（画像、ダーク）</vt:lpstr>
      <vt:lpstr>タイトル &amp; 箇条書き（右）</vt:lpstr>
      <vt:lpstr>タイトル &amp; 箇条書き（2 段組み）</vt:lpstr>
      <vt:lpstr>タイトル &amp; 箇条書き（左）</vt:lpstr>
      <vt:lpstr>タイトル、箇条書き、画像</vt:lpstr>
      <vt:lpstr>箇条書き</vt:lpstr>
      <vt:lpstr>空白</vt:lpstr>
      <vt:lpstr>空白（ダーク）</vt:lpstr>
      <vt:lpstr>タイトル（上）</vt:lpstr>
      <vt:lpstr>タイトル（上、ダーク）</vt:lpstr>
      <vt:lpstr>画像（縦長）</vt:lpstr>
      <vt:lpstr>相対論的抵抗性磁気流体 方程式の近似リーマン解法</vt:lpstr>
      <vt:lpstr>outline</vt:lpstr>
      <vt:lpstr>1. 相対論的抵抗性磁気流体 方程式の導入</vt:lpstr>
      <vt:lpstr>IDEAL / RESISTIVE</vt:lpstr>
      <vt:lpstr>Ohm’s law</vt:lpstr>
      <vt:lpstr>ideal / resistive MHD</vt:lpstr>
      <vt:lpstr>RRMHDの進展</vt:lpstr>
      <vt:lpstr>relativistic IDEAL/RESISTIVE  magnetohydrodynamics</vt:lpstr>
      <vt:lpstr>計算の流れ</vt:lpstr>
      <vt:lpstr>近似リーマン解法</vt:lpstr>
      <vt:lpstr>RRMHDの面倒なところ</vt:lpstr>
      <vt:lpstr>1. Divergence</vt:lpstr>
      <vt:lpstr>1. Divergence</vt:lpstr>
      <vt:lpstr>2. Stiff equation</vt:lpstr>
      <vt:lpstr>Stationary fast shock</vt:lpstr>
      <vt:lpstr>Stationary slow shock</vt:lpstr>
      <vt:lpstr>Brio-Wu Shocktube Problem</vt:lpstr>
      <vt:lpstr>Self-similar diffusion</vt:lpstr>
      <vt:lpstr>Problem of Strang Splitting</vt:lpstr>
      <vt:lpstr>IMPLICIT SCHEME </vt:lpstr>
      <vt:lpstr>スライド 21</vt:lpstr>
      <vt:lpstr>primitive recovery</vt:lpstr>
      <vt:lpstr>4次方程式の解法</vt:lpstr>
      <vt:lpstr>Analytical vs. implicit</vt:lpstr>
      <vt:lpstr>Analytical vs. implicit</vt:lpstr>
      <vt:lpstr>conclusion</vt:lpstr>
      <vt:lpstr>2. Sweet-Parker reconnection</vt:lpstr>
      <vt:lpstr>setup</vt:lpstr>
      <vt:lpstr>スライド 29</vt:lpstr>
      <vt:lpstr>スライド 30</vt:lpstr>
      <vt:lpstr>outflowの構造</vt:lpstr>
      <vt:lpstr>outflowの構造</vt:lpstr>
      <vt:lpstr>reconnection rate</vt:lpstr>
      <vt:lpstr>inflow</vt:lpstr>
      <vt:lpstr>reconnection rate</vt:lpstr>
      <vt:lpstr>Energy flux</vt:lpstr>
      <vt:lpstr>相対論的Sweet Parker リコネクションのまとめ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相対論的抵抗性磁気流体 方程式の近似リーマン解法</dc:title>
  <dc:creator>takahashi</dc:creator>
  <cp:lastModifiedBy>takahashi</cp:lastModifiedBy>
  <cp:revision>62</cp:revision>
  <dcterms:modified xsi:type="dcterms:W3CDTF">2010-03-02T07:41:00Z</dcterms:modified>
</cp:coreProperties>
</file>